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96" r:id="rId3"/>
    <p:sldMasterId id="2147483708" r:id="rId4"/>
    <p:sldMasterId id="2147483732" r:id="rId5"/>
    <p:sldMasterId id="2147483756" r:id="rId6"/>
    <p:sldMasterId id="2147483768" r:id="rId7"/>
  </p:sldMasterIdLst>
  <p:notesMasterIdLst>
    <p:notesMasterId r:id="rId54"/>
  </p:notesMasterIdLst>
  <p:sldIdLst>
    <p:sldId id="259" r:id="rId8"/>
    <p:sldId id="334" r:id="rId9"/>
    <p:sldId id="335" r:id="rId10"/>
    <p:sldId id="329" r:id="rId11"/>
    <p:sldId id="276" r:id="rId12"/>
    <p:sldId id="357" r:id="rId13"/>
    <p:sldId id="356" r:id="rId14"/>
    <p:sldId id="347" r:id="rId15"/>
    <p:sldId id="349" r:id="rId16"/>
    <p:sldId id="352" r:id="rId17"/>
    <p:sldId id="358" r:id="rId18"/>
    <p:sldId id="282" r:id="rId19"/>
    <p:sldId id="341" r:id="rId20"/>
    <p:sldId id="311" r:id="rId21"/>
    <p:sldId id="295" r:id="rId22"/>
    <p:sldId id="296" r:id="rId23"/>
    <p:sldId id="336" r:id="rId24"/>
    <p:sldId id="297" r:id="rId25"/>
    <p:sldId id="337" r:id="rId26"/>
    <p:sldId id="338" r:id="rId27"/>
    <p:sldId id="312" r:id="rId28"/>
    <p:sldId id="308" r:id="rId29"/>
    <p:sldId id="300" r:id="rId30"/>
    <p:sldId id="310" r:id="rId31"/>
    <p:sldId id="361" r:id="rId32"/>
    <p:sldId id="339" r:id="rId33"/>
    <p:sldId id="362" r:id="rId34"/>
    <p:sldId id="343" r:id="rId35"/>
    <p:sldId id="340" r:id="rId36"/>
    <p:sldId id="363" r:id="rId37"/>
    <p:sldId id="320" r:id="rId38"/>
    <p:sldId id="345" r:id="rId39"/>
    <p:sldId id="344" r:id="rId40"/>
    <p:sldId id="364" r:id="rId41"/>
    <p:sldId id="324" r:id="rId42"/>
    <p:sldId id="325" r:id="rId43"/>
    <p:sldId id="328" r:id="rId44"/>
    <p:sldId id="321" r:id="rId45"/>
    <p:sldId id="291" r:id="rId46"/>
    <p:sldId id="365" r:id="rId47"/>
    <p:sldId id="286" r:id="rId48"/>
    <p:sldId id="354" r:id="rId49"/>
    <p:sldId id="317" r:id="rId50"/>
    <p:sldId id="318" r:id="rId51"/>
    <p:sldId id="332" r:id="rId52"/>
    <p:sldId id="35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7003" autoAdjust="0"/>
  </p:normalViewPr>
  <p:slideViewPr>
    <p:cSldViewPr snapToGrid="0">
      <p:cViewPr varScale="1">
        <p:scale>
          <a:sx n="99" d="100"/>
          <a:sy n="99" d="100"/>
        </p:scale>
        <p:origin x="19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B0EF-1D0F-4568-98C6-7AA0D6C25C32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3D80F-1E8B-4AA7-979B-8E02DF9D4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2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eat_Lak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Represent, advise &amp; assist members by speaking with a unified voice to promote a healthy, vibrant Great Lakes–St. Lawrence River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94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4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in Wisconsin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3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 Michigan Shoreline Regional Development Commission and Grand Valley State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15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1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board, legacy pollution.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27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48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 already funded, partnership allowed for greatest environmental benefit and no scaling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8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2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Partnership is a piece of the restoration puzzle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Represent, advise &amp; assist members by speaking with a unified voice to promote a healthy, vibrant Great Lakes–St. Lawrence River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1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site across from dinner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83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Experience first hand tonight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Conservation and Habitat Restoration Program Area</a:t>
            </a:r>
          </a:p>
          <a:p>
            <a:endParaRPr lang="en-US" dirty="0"/>
          </a:p>
          <a:p>
            <a:r>
              <a:rPr lang="en-US" dirty="0"/>
              <a:t>43 areas of concern within the </a:t>
            </a:r>
            <a:r>
              <a:rPr lang="en-US" dirty="0">
                <a:hlinkClick r:id="rId3" tooltip="Great Lakes"/>
              </a:rPr>
              <a:t>Great Lakes</a:t>
            </a:r>
            <a:r>
              <a:rPr lang="en-US" dirty="0"/>
              <a:t>, 26 being in the United States, 17 in Canada, with five shared by the two countries.</a:t>
            </a:r>
          </a:p>
          <a:p>
            <a:endParaRPr lang="en-US" dirty="0"/>
          </a:p>
          <a:p>
            <a:r>
              <a:rPr lang="en-US" dirty="0"/>
              <a:t>REMOVE Beneficial Use Impairments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1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tool for restoring areas of concern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6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</a:t>
            </a:r>
            <a:r>
              <a:rPr lang="en-US" dirty="0" err="1"/>
              <a:t>sportsmens</a:t>
            </a:r>
            <a:r>
              <a:rPr lang="en-US" dirty="0"/>
              <a:t>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2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 acres.  Local planning from the beginning.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8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Sugar island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little</a:t>
            </a:r>
            <a:r>
              <a:rPr lang="en-US" baseline="0" dirty="0"/>
              <a:t> room for staging, must allow for two way traffic</a:t>
            </a:r>
          </a:p>
          <a:p>
            <a:r>
              <a:rPr lang="en-US" baseline="0" dirty="0"/>
              <a:t>Overhead power needs re-locate</a:t>
            </a:r>
          </a:p>
          <a:p>
            <a:r>
              <a:rPr lang="en-US" baseline="0" dirty="0"/>
              <a:t>UG phone needs relocate</a:t>
            </a:r>
          </a:p>
          <a:p>
            <a:r>
              <a:rPr lang="en-US" baseline="0" dirty="0"/>
              <a:t>Very poor underlying soils</a:t>
            </a:r>
          </a:p>
          <a:p>
            <a:r>
              <a:rPr lang="en-US" baseline="0" dirty="0"/>
              <a:t>Old bridges?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D80F-1E8B-4AA7-979B-8E02DF9D49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9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43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1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5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2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18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87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1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07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9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76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4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193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3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5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55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5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4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5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87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95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00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305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7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8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9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07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27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2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8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27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8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44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53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3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3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9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5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42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3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5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9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98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27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20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3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30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0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65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9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843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8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09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5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9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87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54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2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2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3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01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84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765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4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1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85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3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9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00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9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10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018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3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7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1567"/>
            <a:ext cx="9144000" cy="6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9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4133"/>
            <a:ext cx="9144000" cy="6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1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442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0476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0884"/>
            <a:ext cx="9144000" cy="637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7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442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0476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6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0884"/>
            <a:ext cx="9144000" cy="6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7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442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0476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6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0884"/>
            <a:ext cx="9144000" cy="6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9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442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0476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6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0884"/>
            <a:ext cx="9144000" cy="6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4828" y="5862889"/>
            <a:ext cx="7115503" cy="848677"/>
          </a:xfrm>
        </p:spPr>
        <p:txBody>
          <a:bodyPr>
            <a:noAutofit/>
          </a:bodyPr>
          <a:lstStyle/>
          <a:p>
            <a:pPr algn="l"/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Ellis</a:t>
            </a:r>
            <a:b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 Restoration Senior Program Specialist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89"/>
            <a:ext cx="2443986" cy="726111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71F18B92-3A0B-41AE-8604-3EE4157C3EAA}"/>
              </a:ext>
            </a:extLst>
          </p:cNvPr>
          <p:cNvSpPr txBox="1">
            <a:spLocks/>
          </p:cNvSpPr>
          <p:nvPr/>
        </p:nvSpPr>
        <p:spPr>
          <a:xfrm>
            <a:off x="1143000" y="2083533"/>
            <a:ext cx="6858000" cy="44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13th Annual Great Lakes Restoration Conference</a:t>
            </a:r>
            <a:endParaRPr lang="en-US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F03B69C-4AC4-4349-81A7-0B4DBEDB4D19}"/>
              </a:ext>
            </a:extLst>
          </p:cNvPr>
          <p:cNvSpPr txBox="1">
            <a:spLocks/>
          </p:cNvSpPr>
          <p:nvPr/>
        </p:nvSpPr>
        <p:spPr>
          <a:xfrm>
            <a:off x="0" y="-1216715"/>
            <a:ext cx="9144000" cy="3300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Restoring Areas of Concern Through NOAA Regional Partnerships</a:t>
            </a:r>
            <a:endParaRPr lang="en-US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73D9F-0CE4-4845-81C9-DD30952F1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86" y="2528423"/>
            <a:ext cx="4632252" cy="351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03E6E-D424-4A23-84ED-D4C33D88A1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55" y="2730757"/>
            <a:ext cx="3869481" cy="29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99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EBBFD4CF-5C85-49F0-B6D1-23411EC3299C}"/>
              </a:ext>
            </a:extLst>
          </p:cNvPr>
          <p:cNvSpPr txBox="1">
            <a:spLocks/>
          </p:cNvSpPr>
          <p:nvPr/>
        </p:nvSpPr>
        <p:spPr>
          <a:xfrm>
            <a:off x="0" y="720924"/>
            <a:ext cx="9144000" cy="8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 Roles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D3C56-CDE0-4621-A8F9-4C292126D5A6}"/>
              </a:ext>
            </a:extLst>
          </p:cNvPr>
          <p:cNvSpPr txBox="1"/>
          <p:nvPr/>
        </p:nvSpPr>
        <p:spPr>
          <a:xfrm>
            <a:off x="1805049" y="1763167"/>
            <a:ext cx="6053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 projects in AOCs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 contractors and construction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local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Steward into the future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C55B9-7827-4975-982B-56FBEFB80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41" y="4129423"/>
            <a:ext cx="1365662" cy="1456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8D064-2628-44A5-98E0-6C8D796E0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" y="2414082"/>
            <a:ext cx="1367226" cy="1375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11F136-49A6-4BEE-B8DB-56D64C12E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784" y="4941554"/>
            <a:ext cx="3111335" cy="738907"/>
          </a:xfrm>
          <a:prstGeom prst="rect">
            <a:avLst/>
          </a:prstGeom>
        </p:spPr>
      </p:pic>
      <p:pic>
        <p:nvPicPr>
          <p:cNvPr id="13" name="Picture 12" descr="About WMSRDC « West Michigan Shoreline Regional Development Commission - Mozilla Firefox">
            <a:extLst>
              <a:ext uri="{FF2B5EF4-FFF2-40B4-BE49-F238E27FC236}">
                <a16:creationId xmlns:a16="http://schemas.microsoft.com/office/drawing/2014/main" id="{478CE751-ABAC-4A54-8AE9-C5C92C1C7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843" y="4129423"/>
            <a:ext cx="3313216" cy="677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89D007-A6C6-4F65-A047-FC2D73159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58" y="4305122"/>
            <a:ext cx="1273424" cy="1273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675D0A-2689-4495-BCC0-053B2047FC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600" y="2856207"/>
            <a:ext cx="1218923" cy="1273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8AD7C-0416-4D46-8ECE-E570920289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099" y="4304842"/>
            <a:ext cx="1273424" cy="1273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CA40D4-8F2E-4B40-8AA0-83C9E48610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203" y="2856207"/>
            <a:ext cx="1241799" cy="12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2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F6D5-5C45-4539-B68B-CF155E65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1418"/>
            <a:ext cx="9144000" cy="6739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GLC Partnership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D8C15-1337-43E1-8C82-90EA6825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2" y="1643374"/>
            <a:ext cx="9020758" cy="37341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Partnership: 2008, complete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Partnership allocated $29.7 million dollars    (of $30 million available) toward projects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Partnership has allocated $8 million.            $32 million available for additional projects.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E5B48-E14C-4A37-B107-C5023707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073" y="4757057"/>
            <a:ext cx="6373096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0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19817-89B3-47D4-A942-94A8FBF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23" y="1473200"/>
            <a:ext cx="8324448" cy="480357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36CDD07-9F03-4043-95E7-DFADEEAC4D81}"/>
              </a:ext>
            </a:extLst>
          </p:cNvPr>
          <p:cNvSpPr txBox="1">
            <a:spLocks/>
          </p:cNvSpPr>
          <p:nvPr/>
        </p:nvSpPr>
        <p:spPr>
          <a:xfrm>
            <a:off x="1106913" y="731844"/>
            <a:ext cx="6959068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 Rapids Restoration Project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211F52-5DF6-4658-99CD-E8A58676491A}"/>
              </a:ext>
            </a:extLst>
          </p:cNvPr>
          <p:cNvGrpSpPr/>
          <p:nvPr/>
        </p:nvGrpSpPr>
        <p:grpSpPr>
          <a:xfrm>
            <a:off x="3796689" y="2590799"/>
            <a:ext cx="4857453" cy="3582824"/>
            <a:chOff x="3796689" y="2590799"/>
            <a:chExt cx="4857453" cy="358282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73F46E-F165-403C-B11A-E74A1682DF08}"/>
                </a:ext>
              </a:extLst>
            </p:cNvPr>
            <p:cNvSpPr/>
            <p:nvPr/>
          </p:nvSpPr>
          <p:spPr>
            <a:xfrm>
              <a:off x="3796689" y="2590799"/>
              <a:ext cx="1090622" cy="593309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63C760-A97E-4E9F-A0CF-A3914029DD01}"/>
                </a:ext>
              </a:extLst>
            </p:cNvPr>
            <p:cNvSpPr txBox="1"/>
            <p:nvPr/>
          </p:nvSpPr>
          <p:spPr>
            <a:xfrm>
              <a:off x="6389913" y="5588848"/>
              <a:ext cx="2264229" cy="58477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$9.4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116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5B08BF-AEC1-4541-A20E-32DD71678F03}"/>
              </a:ext>
            </a:extLst>
          </p:cNvPr>
          <p:cNvGrpSpPr/>
          <p:nvPr/>
        </p:nvGrpSpPr>
        <p:grpSpPr>
          <a:xfrm>
            <a:off x="0" y="716747"/>
            <a:ext cx="9144000" cy="5424506"/>
            <a:chOff x="0" y="716747"/>
            <a:chExt cx="9144000" cy="5424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67A810-C679-4305-AF9D-5D0BCF51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16747"/>
              <a:ext cx="9144000" cy="54245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104D07-3147-4AEC-ADC4-58DED6C5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170" y="5053327"/>
              <a:ext cx="1177159" cy="100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72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E45EB3-075C-43C3-8A1C-714E10DC9D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9410"/>
            <a:ext cx="9144000" cy="3601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ABB1D2-90E7-424F-9DDA-67B843321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9997"/>
            <a:ext cx="9144000" cy="2177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E2D49-87E6-4302-871D-6E6C179E466F}"/>
              </a:ext>
            </a:extLst>
          </p:cNvPr>
          <p:cNvSpPr/>
          <p:nvPr/>
        </p:nvSpPr>
        <p:spPr>
          <a:xfrm>
            <a:off x="473528" y="913581"/>
            <a:ext cx="81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restore historic rapids.  90% lost since late 1800’s   </a:t>
            </a:r>
          </a:p>
        </p:txBody>
      </p:sp>
    </p:spTree>
    <p:extLst>
      <p:ext uri="{BB962C8B-B14F-4D97-AF65-F5344CB8AC3E}">
        <p14:creationId xmlns:p14="http://schemas.microsoft.com/office/powerpoint/2010/main" val="285875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14329-02AB-41CF-9E0B-33C6528F4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25" y="883304"/>
            <a:ext cx="8879556" cy="524422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D18D7294-400C-42F8-B9D8-E4EC29DEDF93}"/>
              </a:ext>
            </a:extLst>
          </p:cNvPr>
          <p:cNvSpPr/>
          <p:nvPr/>
        </p:nvSpPr>
        <p:spPr>
          <a:xfrm rot="13449555">
            <a:off x="4153299" y="2180493"/>
            <a:ext cx="438983" cy="17285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9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29990A-CA38-489F-82B3-AE7EE5E0E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59" y="694073"/>
            <a:ext cx="8671035" cy="5514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8F715A-F205-4D03-972C-DDFC5033F3D2}"/>
              </a:ext>
            </a:extLst>
          </p:cNvPr>
          <p:cNvSpPr txBox="1"/>
          <p:nvPr/>
        </p:nvSpPr>
        <p:spPr>
          <a:xfrm>
            <a:off x="7488620" y="5569011"/>
            <a:ext cx="135058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Sugar Island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00143-9759-433C-859B-18878E5C9F05}"/>
              </a:ext>
            </a:extLst>
          </p:cNvPr>
          <p:cNvGrpSpPr/>
          <p:nvPr/>
        </p:nvGrpSpPr>
        <p:grpSpPr>
          <a:xfrm>
            <a:off x="4303985" y="2654597"/>
            <a:ext cx="3036839" cy="796571"/>
            <a:chOff x="4303985" y="2654597"/>
            <a:chExt cx="3036839" cy="796571"/>
          </a:xfrm>
        </p:grpSpPr>
        <p:sp>
          <p:nvSpPr>
            <p:cNvPr id="11" name="Right Bracket 10">
              <a:extLst>
                <a:ext uri="{FF2B5EF4-FFF2-40B4-BE49-F238E27FC236}">
                  <a16:creationId xmlns:a16="http://schemas.microsoft.com/office/drawing/2014/main" id="{2E8A2829-E866-4CF4-8A13-F80254E07CB6}"/>
                </a:ext>
              </a:extLst>
            </p:cNvPr>
            <p:cNvSpPr/>
            <p:nvPr/>
          </p:nvSpPr>
          <p:spPr>
            <a:xfrm rot="5400000" flipH="1">
              <a:off x="4722228" y="2892514"/>
              <a:ext cx="140411" cy="976898"/>
            </a:xfrm>
            <a:prstGeom prst="rightBracket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llout: Line 12">
              <a:extLst>
                <a:ext uri="{FF2B5EF4-FFF2-40B4-BE49-F238E27FC236}">
                  <a16:creationId xmlns:a16="http://schemas.microsoft.com/office/drawing/2014/main" id="{8A680BDD-D605-4903-B6DB-E4A8D5D286E2}"/>
                </a:ext>
              </a:extLst>
            </p:cNvPr>
            <p:cNvSpPr/>
            <p:nvPr/>
          </p:nvSpPr>
          <p:spPr>
            <a:xfrm>
              <a:off x="5503577" y="2654597"/>
              <a:ext cx="1837247" cy="402442"/>
            </a:xfrm>
            <a:prstGeom prst="borderCallout1">
              <a:avLst>
                <a:gd name="adj1" fmla="val 50090"/>
                <a:gd name="adj2" fmla="val -896"/>
                <a:gd name="adj3" fmla="val 162122"/>
                <a:gd name="adj4" fmla="val -29752"/>
              </a:avLst>
            </a:prstGeom>
            <a:solidFill>
              <a:schemeClr val="bg1">
                <a:lumMod val="95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Location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7E0FD51-9499-49B5-834D-1A6C7F1A20E2}"/>
              </a:ext>
            </a:extLst>
          </p:cNvPr>
          <p:cNvSpPr txBox="1"/>
          <p:nvPr/>
        </p:nvSpPr>
        <p:spPr>
          <a:xfrm>
            <a:off x="5420427" y="4146377"/>
            <a:ext cx="14971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Rapids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9D284021-209D-4840-9935-5B118AC24A47}"/>
              </a:ext>
            </a:extLst>
          </p:cNvPr>
          <p:cNvSpPr/>
          <p:nvPr/>
        </p:nvSpPr>
        <p:spPr>
          <a:xfrm>
            <a:off x="1798724" y="3691334"/>
            <a:ext cx="867104" cy="402442"/>
          </a:xfrm>
          <a:prstGeom prst="borderCallout1">
            <a:avLst>
              <a:gd name="adj1" fmla="val 52702"/>
              <a:gd name="adj2" fmla="val 101505"/>
              <a:gd name="adj3" fmla="val -101654"/>
              <a:gd name="adj4" fmla="val 175684"/>
            </a:avLst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103BDF-59A5-45A0-BE74-0D711511D074}"/>
              </a:ext>
            </a:extLst>
          </p:cNvPr>
          <p:cNvGrpSpPr/>
          <p:nvPr/>
        </p:nvGrpSpPr>
        <p:grpSpPr>
          <a:xfrm>
            <a:off x="2232276" y="1361997"/>
            <a:ext cx="1967215" cy="1114746"/>
            <a:chOff x="2825219" y="1551886"/>
            <a:chExt cx="1967215" cy="11147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0982F1-303E-43F8-8743-9DEC67467A09}"/>
                </a:ext>
              </a:extLst>
            </p:cNvPr>
            <p:cNvSpPr txBox="1"/>
            <p:nvPr/>
          </p:nvSpPr>
          <p:spPr>
            <a:xfrm>
              <a:off x="2825219" y="1551886"/>
              <a:ext cx="14661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Upper Rapids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35997FE-DB1D-4ED7-87B1-BD9AE32611B4}"/>
                </a:ext>
              </a:extLst>
            </p:cNvPr>
            <p:cNvCxnSpPr>
              <a:cxnSpLocks/>
            </p:cNvCxnSpPr>
            <p:nvPr/>
          </p:nvCxnSpPr>
          <p:spPr>
            <a:xfrm>
              <a:off x="3878034" y="1906188"/>
              <a:ext cx="914400" cy="760444"/>
            </a:xfrm>
            <a:prstGeom prst="straightConnector1">
              <a:avLst/>
            </a:prstGeom>
            <a:ln w="3175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2484EE-B2EE-4AC6-B80F-269F80F7F137}"/>
              </a:ext>
            </a:extLst>
          </p:cNvPr>
          <p:cNvCxnSpPr>
            <a:cxnSpLocks/>
          </p:cNvCxnSpPr>
          <p:nvPr/>
        </p:nvCxnSpPr>
        <p:spPr>
          <a:xfrm>
            <a:off x="4792434" y="3892555"/>
            <a:ext cx="711143" cy="438488"/>
          </a:xfrm>
          <a:prstGeom prst="straightConnector1">
            <a:avLst/>
          </a:prstGeom>
          <a:ln w="31750">
            <a:solidFill>
              <a:schemeClr val="bg1">
                <a:lumMod val="9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98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aerial view of causeway.png">
            <a:extLst>
              <a:ext uri="{FF2B5EF4-FFF2-40B4-BE49-F238E27FC236}">
                <a16:creationId xmlns:a16="http://schemas.microsoft.com/office/drawing/2014/main" id="{BC15533E-4F9F-44D3-840C-51625A17B9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420" y="917027"/>
            <a:ext cx="8819349" cy="50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EB328-7395-48EF-872C-415553CD4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2" y="861849"/>
            <a:ext cx="8922369" cy="52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DJI_0336.JPG">
            <a:extLst>
              <a:ext uri="{FF2B5EF4-FFF2-40B4-BE49-F238E27FC236}">
                <a16:creationId xmlns:a16="http://schemas.microsoft.com/office/drawing/2014/main" id="{9E9E6C26-EC7B-45BF-9044-FDB1578A7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90" y="873887"/>
            <a:ext cx="8868618" cy="52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417F3B-7F93-43A9-BFA5-B809F6F1EA93}"/>
              </a:ext>
            </a:extLst>
          </p:cNvPr>
          <p:cNvSpPr txBox="1"/>
          <p:nvPr/>
        </p:nvSpPr>
        <p:spPr>
          <a:xfrm>
            <a:off x="168167" y="2093683"/>
            <a:ext cx="3647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Interstate Compact Agency established in 1955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 include the 8 Great Lakes states, with associate member status for Ontario &amp; Quebec</a:t>
            </a:r>
          </a:p>
        </p:txBody>
      </p:sp>
      <p:pic>
        <p:nvPicPr>
          <p:cNvPr id="11" name="Picture 10" descr="P:\Communications\Logos\Maps\basin_map.tif">
            <a:extLst>
              <a:ext uri="{FF2B5EF4-FFF2-40B4-BE49-F238E27FC236}">
                <a16:creationId xmlns:a16="http://schemas.microsoft.com/office/drawing/2014/main" id="{C2D7D4D7-225C-44E9-8679-EAB5546A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255" y="1929220"/>
            <a:ext cx="5082390" cy="3868357"/>
          </a:xfrm>
          <a:prstGeom prst="rect">
            <a:avLst/>
          </a:prstGeom>
          <a:noFill/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CAEA420F-5232-4384-B4EC-72445AEF20BF}"/>
              </a:ext>
            </a:extLst>
          </p:cNvPr>
          <p:cNvSpPr txBox="1">
            <a:spLocks/>
          </p:cNvSpPr>
          <p:nvPr/>
        </p:nvSpPr>
        <p:spPr>
          <a:xfrm>
            <a:off x="0" y="858937"/>
            <a:ext cx="9144000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Great Lakes Commission?</a:t>
            </a:r>
          </a:p>
        </p:txBody>
      </p:sp>
    </p:spTree>
    <p:extLst>
      <p:ext uri="{BB962C8B-B14F-4D97-AF65-F5344CB8AC3E}">
        <p14:creationId xmlns:p14="http://schemas.microsoft.com/office/powerpoint/2010/main" val="390087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160927_125814.jpg">
            <a:extLst>
              <a:ext uri="{FF2B5EF4-FFF2-40B4-BE49-F238E27FC236}">
                <a16:creationId xmlns:a16="http://schemas.microsoft.com/office/drawing/2014/main" id="{7DFFE3B3-F076-4886-BB93-467C8A7F9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86" y="2487190"/>
            <a:ext cx="3840656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79F8E5-65A2-4D06-8895-60280EF07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628" y="996990"/>
            <a:ext cx="4761186" cy="4995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4C497A-DD1C-4B0D-9684-F2F5AA8C6379}"/>
              </a:ext>
            </a:extLst>
          </p:cNvPr>
          <p:cNvSpPr/>
          <p:nvPr/>
        </p:nvSpPr>
        <p:spPr>
          <a:xfrm>
            <a:off x="264729" y="1123114"/>
            <a:ext cx="3840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all-nighters to reduce impact on traffic </a:t>
            </a:r>
          </a:p>
        </p:txBody>
      </p:sp>
    </p:spTree>
    <p:extLst>
      <p:ext uri="{BB962C8B-B14F-4D97-AF65-F5344CB8AC3E}">
        <p14:creationId xmlns:p14="http://schemas.microsoft.com/office/powerpoint/2010/main" val="199176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50E31-7395-4C21-A9FA-ACCE22E9B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335" y="820557"/>
            <a:ext cx="8797908" cy="54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6E89D-2CCF-47EA-9AF8-30EEA59B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9" y="769114"/>
            <a:ext cx="8565931" cy="54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7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99799-AE95-43FF-B2BB-992C5385B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59" y="851338"/>
            <a:ext cx="7830415" cy="5226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EB311-FB38-4404-A5C6-0FCCF221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538" y="851338"/>
            <a:ext cx="3920270" cy="52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F8F5E0-CC42-449B-AC31-897F5CFCB2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66" y="788248"/>
            <a:ext cx="3042907" cy="5409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CECBA-AA68-44F8-B5A9-2CB7009ECF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91" y="788248"/>
            <a:ext cx="3044633" cy="5412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99C65-FC15-4C5F-B7ED-128FC8536D75}"/>
              </a:ext>
            </a:extLst>
          </p:cNvPr>
          <p:cNvSpPr txBox="1"/>
          <p:nvPr/>
        </p:nvSpPr>
        <p:spPr>
          <a:xfrm>
            <a:off x="3304873" y="788248"/>
            <a:ext cx="252374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Superior State University’s Aquatic Research Laboratory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DE7EF-28EC-4E5A-B34A-688C4D074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342" y="4764740"/>
            <a:ext cx="1418806" cy="14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B032E3-C661-4714-87A3-73FF1E49FC6A}"/>
              </a:ext>
            </a:extLst>
          </p:cNvPr>
          <p:cNvSpPr txBox="1"/>
          <p:nvPr/>
        </p:nvSpPr>
        <p:spPr>
          <a:xfrm>
            <a:off x="3007201" y="1057147"/>
            <a:ext cx="3094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Recreation and tourism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sport fishing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9777FF-0DC7-46B3-8A6E-F90E3611D426}"/>
              </a:ext>
            </a:extLst>
          </p:cNvPr>
          <p:cNvSpPr/>
          <p:nvPr/>
        </p:nvSpPr>
        <p:spPr>
          <a:xfrm>
            <a:off x="6391625" y="3888610"/>
            <a:ext cx="2622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Aquatic habitat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U.S. AOC work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E55D28-5A0A-428A-AA73-9C00CAA1327E}"/>
              </a:ext>
            </a:extLst>
          </p:cNvPr>
          <p:cNvSpPr/>
          <p:nvPr/>
        </p:nvSpPr>
        <p:spPr>
          <a:xfrm>
            <a:off x="95036" y="3803848"/>
            <a:ext cx="2696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Pedestrian walkway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Safer roadway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24990-F4BB-4286-9C2E-EC4BAAC82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36" y="896881"/>
            <a:ext cx="2750759" cy="2326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BC6E2-609C-4011-9A07-0856FE863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647" y="3602507"/>
            <a:ext cx="3525698" cy="2326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A49B1-56CF-42FA-A449-ACB17CBF1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345" y="896881"/>
            <a:ext cx="2659117" cy="23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6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ttle Rapids Shortened Clip">
            <a:hlinkClick r:id="" action="ppaction://media"/>
            <a:extLst>
              <a:ext uri="{FF2B5EF4-FFF2-40B4-BE49-F238E27FC236}">
                <a16:creationId xmlns:a16="http://schemas.microsoft.com/office/drawing/2014/main" id="{A88BDC08-5826-41B1-9736-A567C105B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19817-89B3-47D4-A942-94A8FBF50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23" y="1372275"/>
            <a:ext cx="8324448" cy="480357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36CDD07-9F03-4043-95E7-DFADEEAC4D81}"/>
              </a:ext>
            </a:extLst>
          </p:cNvPr>
          <p:cNvSpPr txBox="1">
            <a:spLocks/>
          </p:cNvSpPr>
          <p:nvPr/>
        </p:nvSpPr>
        <p:spPr>
          <a:xfrm>
            <a:off x="972810" y="630919"/>
            <a:ext cx="7227274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Muskegon Lake AOC Restoration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73F46E-F165-403C-B11A-E74A1682DF08}"/>
              </a:ext>
            </a:extLst>
          </p:cNvPr>
          <p:cNvSpPr/>
          <p:nvPr/>
        </p:nvSpPr>
        <p:spPr>
          <a:xfrm>
            <a:off x="3115969" y="4307839"/>
            <a:ext cx="1090622" cy="59330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EFD692-C901-4E1E-BC8F-070B46952BC2}"/>
              </a:ext>
            </a:extLst>
          </p:cNvPr>
          <p:cNvGrpSpPr/>
          <p:nvPr/>
        </p:nvGrpSpPr>
        <p:grpSpPr>
          <a:xfrm>
            <a:off x="528297" y="4095109"/>
            <a:ext cx="3315623" cy="2001642"/>
            <a:chOff x="528297" y="4095109"/>
            <a:chExt cx="3315623" cy="2001642"/>
          </a:xfrm>
        </p:grpSpPr>
        <p:pic>
          <p:nvPicPr>
            <p:cNvPr id="7" name="Picture 6" descr="About WMSRDC « West Michigan Shoreline Regional Development Commission - Mozilla Firefox">
              <a:extLst>
                <a:ext uri="{FF2B5EF4-FFF2-40B4-BE49-F238E27FC236}">
                  <a16:creationId xmlns:a16="http://schemas.microsoft.com/office/drawing/2014/main" id="{E1154D67-E36F-4940-A25A-399D08ED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704" y="5419211"/>
              <a:ext cx="3313216" cy="6775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CFB29-A7A2-47D3-A307-6EB3B582D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297" y="4095109"/>
              <a:ext cx="1241799" cy="1244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349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C2883-D34E-4FB0-8D5D-D170D2796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11" y="808636"/>
            <a:ext cx="8272183" cy="53918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C0A7C8-A642-45FE-8695-058B44A10FD6}"/>
              </a:ext>
            </a:extLst>
          </p:cNvPr>
          <p:cNvGrpSpPr/>
          <p:nvPr/>
        </p:nvGrpSpPr>
        <p:grpSpPr>
          <a:xfrm>
            <a:off x="3520103" y="1141626"/>
            <a:ext cx="4752716" cy="4574982"/>
            <a:chOff x="3520103" y="1141626"/>
            <a:chExt cx="4752716" cy="45749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E4A581B-2BB8-4F27-B762-C562FC7F316A}"/>
                </a:ext>
              </a:extLst>
            </p:cNvPr>
            <p:cNvSpPr/>
            <p:nvPr/>
          </p:nvSpPr>
          <p:spPr>
            <a:xfrm>
              <a:off x="5373924" y="1378423"/>
              <a:ext cx="835808" cy="47359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6358C2-7743-4BD1-8F7B-B7CBC3A7AFC5}"/>
                </a:ext>
              </a:extLst>
            </p:cNvPr>
            <p:cNvSpPr/>
            <p:nvPr/>
          </p:nvSpPr>
          <p:spPr>
            <a:xfrm>
              <a:off x="7437011" y="1141626"/>
              <a:ext cx="835808" cy="47359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638A83B-4CBD-439F-A1F4-E4E6623BE443}"/>
                </a:ext>
              </a:extLst>
            </p:cNvPr>
            <p:cNvSpPr/>
            <p:nvPr/>
          </p:nvSpPr>
          <p:spPr>
            <a:xfrm>
              <a:off x="6625905" y="1621370"/>
              <a:ext cx="835808" cy="890981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D74790-5581-4349-A461-529B86A4746C}"/>
                </a:ext>
              </a:extLst>
            </p:cNvPr>
            <p:cNvSpPr/>
            <p:nvPr/>
          </p:nvSpPr>
          <p:spPr>
            <a:xfrm>
              <a:off x="3520103" y="5243014"/>
              <a:ext cx="835808" cy="47359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6D9383-2DAD-469C-81E3-F436C2545D8A}"/>
                </a:ext>
              </a:extLst>
            </p:cNvPr>
            <p:cNvSpPr/>
            <p:nvPr/>
          </p:nvSpPr>
          <p:spPr>
            <a:xfrm>
              <a:off x="6601203" y="3434272"/>
              <a:ext cx="835808" cy="47359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12121-414D-4B16-8482-DB1EF7C5D77E}"/>
              </a:ext>
            </a:extLst>
          </p:cNvPr>
          <p:cNvGrpSpPr/>
          <p:nvPr/>
        </p:nvGrpSpPr>
        <p:grpSpPr>
          <a:xfrm>
            <a:off x="437404" y="808636"/>
            <a:ext cx="8241551" cy="5255950"/>
            <a:chOff x="437404" y="808636"/>
            <a:chExt cx="8241551" cy="5255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E5990D-1FBA-43F9-906E-C85E20AEA203}"/>
                </a:ext>
              </a:extLst>
            </p:cNvPr>
            <p:cNvSpPr/>
            <p:nvPr/>
          </p:nvSpPr>
          <p:spPr>
            <a:xfrm>
              <a:off x="6190050" y="5479811"/>
              <a:ext cx="2488905" cy="584775"/>
            </a:xfrm>
            <a:prstGeom prst="rect">
              <a:avLst/>
            </a:prstGeom>
            <a:solidFill>
              <a:schemeClr val="accent5">
                <a:lumMod val="75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marL="514350" indent="-514350">
                <a:defRPr/>
              </a:pP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$21.9  million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2B3F64-77DB-4831-B033-563805A0B0FA}"/>
                </a:ext>
              </a:extLst>
            </p:cNvPr>
            <p:cNvSpPr/>
            <p:nvPr/>
          </p:nvSpPr>
          <p:spPr>
            <a:xfrm>
              <a:off x="437404" y="808636"/>
              <a:ext cx="4530967" cy="1569660"/>
            </a:xfrm>
            <a:prstGeom prst="rect">
              <a:avLst/>
            </a:prstGeom>
            <a:solidFill>
              <a:schemeClr val="accent5">
                <a:lumMod val="75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marL="514350" indent="-514350">
                <a:defRPr/>
              </a:pP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Multiple project sites and studies.  2013 and 2016 Partnerships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20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84895-17DA-45E6-8E6F-C3027D7C3105}"/>
              </a:ext>
            </a:extLst>
          </p:cNvPr>
          <p:cNvSpPr txBox="1"/>
          <p:nvPr/>
        </p:nvSpPr>
        <p:spPr>
          <a:xfrm>
            <a:off x="0" y="1737855"/>
            <a:ext cx="3376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park improvement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property values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tourism</a:t>
            </a:r>
          </a:p>
        </p:txBody>
      </p:sp>
      <p:pic>
        <p:nvPicPr>
          <p:cNvPr id="6" name="Picture 5" descr="C:\Users\kevans\AppData\Local\Microsoft\Windows\Temporary Internet Files\Content.Word\20130730_140949.jpg">
            <a:extLst>
              <a:ext uri="{FF2B5EF4-FFF2-40B4-BE49-F238E27FC236}">
                <a16:creationId xmlns:a16="http://schemas.microsoft.com/office/drawing/2014/main" id="{57B411CA-A8EE-4AAB-B7AF-A616C42EF4F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0980" y="1767419"/>
            <a:ext cx="2446031" cy="1909428"/>
          </a:xfrm>
          <a:prstGeom prst="rect">
            <a:avLst/>
          </a:prstGeom>
          <a:noFill/>
          <a:ln w="127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http://wmsrdc.org/wp-content/uploads/2015/08/Witham-Road-Drone-East-West-Ponds-Etc-Summer-2015.jpg">
            <a:extLst>
              <a:ext uri="{FF2B5EF4-FFF2-40B4-BE49-F238E27FC236}">
                <a16:creationId xmlns:a16="http://schemas.microsoft.com/office/drawing/2014/main" id="{B0FEE455-D246-4EF9-AE06-B4DCD43D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847" y="3910977"/>
            <a:ext cx="2767740" cy="2233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9F88FBC-38E2-41FB-99DE-E57C0567DF54}"/>
              </a:ext>
            </a:extLst>
          </p:cNvPr>
          <p:cNvSpPr txBox="1">
            <a:spLocks/>
          </p:cNvSpPr>
          <p:nvPr/>
        </p:nvSpPr>
        <p:spPr>
          <a:xfrm>
            <a:off x="1112359" y="848030"/>
            <a:ext cx="7163270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Muskegon Lake AOC Restoration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6EC5A-1D34-42D2-B0BE-9A398E5232E7}"/>
              </a:ext>
            </a:extLst>
          </p:cNvPr>
          <p:cNvSpPr txBox="1"/>
          <p:nvPr/>
        </p:nvSpPr>
        <p:spPr>
          <a:xfrm>
            <a:off x="2971679" y="4205344"/>
            <a:ext cx="3444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Reconnected wetlands Enhanced shoreline and lake bottom habitat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F7331-D834-4017-8E49-B33308EC7666}"/>
              </a:ext>
            </a:extLst>
          </p:cNvPr>
          <p:cNvSpPr txBox="1"/>
          <p:nvPr/>
        </p:nvSpPr>
        <p:spPr>
          <a:xfrm>
            <a:off x="6011795" y="1737855"/>
            <a:ext cx="3047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Benefits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fishery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Re-use and repurpose dredged material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57CCA-8120-42EC-BA44-6734A5F8B1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402" y="3910976"/>
            <a:ext cx="2456120" cy="22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895BA2-CAD9-4208-BDFA-B16550C434F7}"/>
              </a:ext>
            </a:extLst>
          </p:cNvPr>
          <p:cNvSpPr txBox="1"/>
          <p:nvPr/>
        </p:nvSpPr>
        <p:spPr>
          <a:xfrm>
            <a:off x="0" y="1406158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and Infrastructure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Navigation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Development and Waterfront Community Revitalization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Coastal Conservation and Habitat Restoration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Aquatic Invasive Species Prevention and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Management and Blue Accounting </a:t>
            </a:r>
          </a:p>
          <a:p>
            <a:endParaRPr lang="en-US" sz="2400" dirty="0"/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43CC7-C95F-4377-B081-B392DB23D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869" y="1234646"/>
            <a:ext cx="1778000" cy="1629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6DF53-4445-45AA-9274-D9780DDDD5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079" y="5510288"/>
            <a:ext cx="3725842" cy="834786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6BB8CE1-07D5-44EF-94E3-6B53D122102D}"/>
              </a:ext>
            </a:extLst>
          </p:cNvPr>
          <p:cNvSpPr txBox="1">
            <a:spLocks/>
          </p:cNvSpPr>
          <p:nvPr/>
        </p:nvSpPr>
        <p:spPr>
          <a:xfrm>
            <a:off x="0" y="664802"/>
            <a:ext cx="9144000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Areas</a:t>
            </a:r>
          </a:p>
        </p:txBody>
      </p:sp>
    </p:spTree>
    <p:extLst>
      <p:ext uri="{BB962C8B-B14F-4D97-AF65-F5344CB8AC3E}">
        <p14:creationId xmlns:p14="http://schemas.microsoft.com/office/powerpoint/2010/main" val="278208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19817-89B3-47D4-A942-94A8FBF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23" y="1473200"/>
            <a:ext cx="8324448" cy="480357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36CDD07-9F03-4043-95E7-DFADEEAC4D81}"/>
              </a:ext>
            </a:extLst>
          </p:cNvPr>
          <p:cNvSpPr txBox="1">
            <a:spLocks/>
          </p:cNvSpPr>
          <p:nvPr/>
        </p:nvSpPr>
        <p:spPr>
          <a:xfrm>
            <a:off x="435547" y="731844"/>
            <a:ext cx="8313124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Creek Marsh Restoration Project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C97C38-012E-40F7-A588-9CCBDD4270C1}"/>
              </a:ext>
            </a:extLst>
          </p:cNvPr>
          <p:cNvGrpSpPr/>
          <p:nvPr/>
        </p:nvGrpSpPr>
        <p:grpSpPr>
          <a:xfrm>
            <a:off x="424223" y="4683759"/>
            <a:ext cx="4574848" cy="1593020"/>
            <a:chOff x="424223" y="4683759"/>
            <a:chExt cx="4574848" cy="15930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73F46E-F165-403C-B11A-E74A1682DF08}"/>
                </a:ext>
              </a:extLst>
            </p:cNvPr>
            <p:cNvSpPr/>
            <p:nvPr/>
          </p:nvSpPr>
          <p:spPr>
            <a:xfrm>
              <a:off x="3908449" y="4683759"/>
              <a:ext cx="1090622" cy="593309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BD9CD8-32DA-4CB5-BBC2-3E6E4934C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223" y="4855029"/>
              <a:ext cx="1421750" cy="1421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18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D853-E0C0-4BCF-A3B1-391B99249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B1E7F-4033-4C81-B283-2EC03A056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22" y="744268"/>
            <a:ext cx="8894755" cy="5519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C3BB9-8578-4D76-89EC-BF091511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91336">
            <a:off x="3892801" y="2869458"/>
            <a:ext cx="47552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39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 1 Site Location (002).pdf - Adobe Acrobat Pro">
            <a:extLst>
              <a:ext uri="{FF2B5EF4-FFF2-40B4-BE49-F238E27FC236}">
                <a16:creationId xmlns:a16="http://schemas.microsoft.com/office/drawing/2014/main" id="{750D3522-AEB0-41AF-B833-0467A87A2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174" y="781050"/>
            <a:ext cx="7172325" cy="5527797"/>
          </a:xfrm>
        </p:spPr>
      </p:pic>
    </p:spTree>
    <p:extLst>
      <p:ext uri="{BB962C8B-B14F-4D97-AF65-F5344CB8AC3E}">
        <p14:creationId xmlns:p14="http://schemas.microsoft.com/office/powerpoint/2010/main" val="27510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 C1 Site Plans.pdf - Adobe Acrobat Pro">
            <a:extLst>
              <a:ext uri="{FF2B5EF4-FFF2-40B4-BE49-F238E27FC236}">
                <a16:creationId xmlns:a16="http://schemas.microsoft.com/office/drawing/2014/main" id="{F1861556-CCF0-4019-AE94-0E5D3276A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73" y="791570"/>
            <a:ext cx="5158854" cy="539487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42F1C5-F512-433D-A920-5B37B045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627" y="791568"/>
            <a:ext cx="3725839" cy="559834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partnership flexibility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Dredging of water trails and pools (in orange) to provide fish spawning and recreation</a:t>
            </a:r>
          </a:p>
          <a:p>
            <a:pPr algn="ctr">
              <a:lnSpc>
                <a:spcPct val="110000"/>
              </a:lnSpc>
            </a:pP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 a narrow portion of a larger project to cover $225,000 of unanticipated expenses</a:t>
            </a:r>
          </a:p>
        </p:txBody>
      </p:sp>
    </p:spTree>
    <p:extLst>
      <p:ext uri="{BB962C8B-B14F-4D97-AF65-F5344CB8AC3E}">
        <p14:creationId xmlns:p14="http://schemas.microsoft.com/office/powerpoint/2010/main" val="244613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19817-89B3-47D4-A942-94A8FBF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23" y="1473200"/>
            <a:ext cx="8324448" cy="480357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36CDD07-9F03-4043-95E7-DFADEEAC4D81}"/>
              </a:ext>
            </a:extLst>
          </p:cNvPr>
          <p:cNvSpPr txBox="1">
            <a:spLocks/>
          </p:cNvSpPr>
          <p:nvPr/>
        </p:nvSpPr>
        <p:spPr>
          <a:xfrm>
            <a:off x="1618960" y="731844"/>
            <a:ext cx="5652698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Penn 7 Restoration Project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7A762E-3786-4173-BDC2-38CB0DEFFA58}"/>
              </a:ext>
            </a:extLst>
          </p:cNvPr>
          <p:cNvGrpSpPr/>
          <p:nvPr/>
        </p:nvGrpSpPr>
        <p:grpSpPr>
          <a:xfrm>
            <a:off x="516799" y="4882862"/>
            <a:ext cx="4326969" cy="1274174"/>
            <a:chOff x="516799" y="4882862"/>
            <a:chExt cx="4326969" cy="127417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73F46E-F165-403C-B11A-E74A1682DF08}"/>
                </a:ext>
              </a:extLst>
            </p:cNvPr>
            <p:cNvSpPr/>
            <p:nvPr/>
          </p:nvSpPr>
          <p:spPr>
            <a:xfrm>
              <a:off x="3753146" y="5343037"/>
              <a:ext cx="1090622" cy="593309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BB81103-3035-4034-93D7-8BF1667DB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99" y="4882862"/>
              <a:ext cx="1274174" cy="1274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5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D19F6C-9407-4193-A907-AA0B1D0E2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4" y="782344"/>
            <a:ext cx="8397767" cy="536620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3EB74A6-54D2-42E6-B4EE-41E20379B88F}"/>
              </a:ext>
            </a:extLst>
          </p:cNvPr>
          <p:cNvSpPr/>
          <p:nvPr/>
        </p:nvSpPr>
        <p:spPr>
          <a:xfrm>
            <a:off x="4270878" y="1629409"/>
            <a:ext cx="438983" cy="17285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27AF28-78F7-42A8-ABFA-83586A2F6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86" y="767255"/>
            <a:ext cx="8334704" cy="55142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FCC30-A5EB-4F56-A55D-437D7D039751}"/>
              </a:ext>
            </a:extLst>
          </p:cNvPr>
          <p:cNvSpPr/>
          <p:nvPr/>
        </p:nvSpPr>
        <p:spPr>
          <a:xfrm rot="18811865">
            <a:off x="3700003" y="3426974"/>
            <a:ext cx="1863245" cy="8286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02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65EDEC-0217-437F-96F4-4C6C2D09D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67" y="800029"/>
            <a:ext cx="8723586" cy="550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B5A1C-61C3-4AFE-B297-F64033982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07366">
            <a:off x="4295180" y="1874283"/>
            <a:ext cx="1223446" cy="12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A40C-F02D-4F32-BC66-48A6492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1" y="744270"/>
            <a:ext cx="8408276" cy="958408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design from the feasibility study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FC3C0-CFBA-41F4-8BAA-23160183D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54" y="1797270"/>
            <a:ext cx="8828691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8574" y="797076"/>
            <a:ext cx="6648255" cy="741356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Toledo – Penn 7 Project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3134" y="1673910"/>
            <a:ext cx="4763156" cy="457449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Feasibility study complete.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 final engineering and design work, public outreach.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$160,000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restoration will be a good candidate for future funding by the Partnership, est. $1.4 million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5E716-5CD8-48D8-9498-947129B4D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654" y="1944866"/>
            <a:ext cx="4175814" cy="350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8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012C-308A-43D0-8BB0-E353A4B5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97" y="633970"/>
            <a:ext cx="6024398" cy="853304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Concern (AOCs)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35881A-3B4A-4C14-AFB2-07292EC056A2}"/>
              </a:ext>
            </a:extLst>
          </p:cNvPr>
          <p:cNvGrpSpPr/>
          <p:nvPr/>
        </p:nvGrpSpPr>
        <p:grpSpPr>
          <a:xfrm>
            <a:off x="411785" y="1487274"/>
            <a:ext cx="8282433" cy="4717982"/>
            <a:chOff x="504497" y="1560846"/>
            <a:chExt cx="8282433" cy="4717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94B17A-345D-4283-A232-1403130B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9945" y="1560846"/>
              <a:ext cx="5286985" cy="471798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144B85-F89F-4431-9867-4ABAA3F45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98" y="1560846"/>
              <a:ext cx="2995448" cy="47179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40E9B8-52A9-483E-B993-A54F6338D703}"/>
                </a:ext>
              </a:extLst>
            </p:cNvPr>
            <p:cNvSpPr/>
            <p:nvPr/>
          </p:nvSpPr>
          <p:spPr>
            <a:xfrm>
              <a:off x="504497" y="2963916"/>
              <a:ext cx="315310" cy="1933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916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19817-89B3-47D4-A942-94A8FBF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23" y="1473200"/>
            <a:ext cx="8324448" cy="480357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36CDD07-9F03-4043-95E7-DFADEEAC4D81}"/>
              </a:ext>
            </a:extLst>
          </p:cNvPr>
          <p:cNvSpPr txBox="1">
            <a:spLocks/>
          </p:cNvSpPr>
          <p:nvPr/>
        </p:nvSpPr>
        <p:spPr>
          <a:xfrm>
            <a:off x="983695" y="731844"/>
            <a:ext cx="7205503" cy="7413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Buffalo River Restoration Project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93E54-35A5-447E-AB1F-6400CE317713}"/>
              </a:ext>
            </a:extLst>
          </p:cNvPr>
          <p:cNvGrpSpPr/>
          <p:nvPr/>
        </p:nvGrpSpPr>
        <p:grpSpPr>
          <a:xfrm>
            <a:off x="524556" y="4704079"/>
            <a:ext cx="6628435" cy="1412419"/>
            <a:chOff x="524556" y="4704079"/>
            <a:chExt cx="6628435" cy="14124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73F46E-F165-403C-B11A-E74A1682DF08}"/>
                </a:ext>
              </a:extLst>
            </p:cNvPr>
            <p:cNvSpPr/>
            <p:nvPr/>
          </p:nvSpPr>
          <p:spPr>
            <a:xfrm>
              <a:off x="6062369" y="4704079"/>
              <a:ext cx="1090622" cy="593309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044276A-97EC-4FF0-9452-606DBE050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56" y="5378818"/>
              <a:ext cx="3109229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57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23A2BF-90EE-4B8B-94B8-74A854517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75" y="755750"/>
            <a:ext cx="8145517" cy="55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69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FCDC-4C01-4D84-9579-DB619D4C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uffaloRvrProjectsDRAFT.pdf - Adobe Acrobat Pro">
            <a:extLst>
              <a:ext uri="{FF2B5EF4-FFF2-40B4-BE49-F238E27FC236}">
                <a16:creationId xmlns:a16="http://schemas.microsoft.com/office/drawing/2014/main" id="{7C03C7FF-3EB8-4A6F-AAF9-9F33BAD76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3" t="14083" r="9657" b="6148"/>
          <a:stretch/>
        </p:blipFill>
        <p:spPr>
          <a:xfrm>
            <a:off x="126942" y="744268"/>
            <a:ext cx="8890115" cy="5430416"/>
          </a:xfrm>
        </p:spPr>
      </p:pic>
    </p:spTree>
    <p:extLst>
      <p:ext uri="{BB962C8B-B14F-4D97-AF65-F5344CB8AC3E}">
        <p14:creationId xmlns:p14="http://schemas.microsoft.com/office/powerpoint/2010/main" val="342292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82D13-4822-4E14-AC3A-DC712EA5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54" y="821094"/>
            <a:ext cx="6642692" cy="5433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8851FF-A10E-4A38-9A44-E2D30535F10B}"/>
              </a:ext>
            </a:extLst>
          </p:cNvPr>
          <p:cNvSpPr/>
          <p:nvPr/>
        </p:nvSpPr>
        <p:spPr>
          <a:xfrm>
            <a:off x="101616" y="2334090"/>
            <a:ext cx="19276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$6.3 Million for projects at 7 locations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85AC8D-907B-4099-A0BF-3FE7C8610CCB}"/>
              </a:ext>
            </a:extLst>
          </p:cNvPr>
          <p:cNvGrpSpPr/>
          <p:nvPr/>
        </p:nvGrpSpPr>
        <p:grpSpPr>
          <a:xfrm>
            <a:off x="4939959" y="992157"/>
            <a:ext cx="1463952" cy="1663722"/>
            <a:chOff x="4939959" y="992157"/>
            <a:chExt cx="1463952" cy="16637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B15B4D-AA03-41A4-B1AD-2A0EED837AB8}"/>
                </a:ext>
              </a:extLst>
            </p:cNvPr>
            <p:cNvSpPr/>
            <p:nvPr/>
          </p:nvSpPr>
          <p:spPr>
            <a:xfrm>
              <a:off x="5257375" y="1838132"/>
              <a:ext cx="499614" cy="49595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0CBA428-8EEA-4296-BE7C-CECE857BF94C}"/>
                </a:ext>
              </a:extLst>
            </p:cNvPr>
            <p:cNvSpPr/>
            <p:nvPr/>
          </p:nvSpPr>
          <p:spPr>
            <a:xfrm>
              <a:off x="5904297" y="992157"/>
              <a:ext cx="499614" cy="49595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68AD54-88BC-40FC-A758-7A5B788D44D4}"/>
                </a:ext>
              </a:extLst>
            </p:cNvPr>
            <p:cNvSpPr/>
            <p:nvPr/>
          </p:nvSpPr>
          <p:spPr>
            <a:xfrm>
              <a:off x="4939959" y="2159921"/>
              <a:ext cx="499614" cy="49595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83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6314" y="584771"/>
            <a:ext cx="8251371" cy="930542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Buffalo River AOC Habitat Restoration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434320"/>
            <a:ext cx="3581849" cy="1951515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Benefits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20 acres of fish and wildlife habitat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aquatic ecosystem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31E82903-6174-4973-836F-617406391571}"/>
              </a:ext>
            </a:extLst>
          </p:cNvPr>
          <p:cNvSpPr txBox="1">
            <a:spLocks/>
          </p:cNvSpPr>
          <p:nvPr/>
        </p:nvSpPr>
        <p:spPr>
          <a:xfrm>
            <a:off x="2954845" y="3991136"/>
            <a:ext cx="3423228" cy="18382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Benefits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Recreation and tourism 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revitalization of the shoreline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sport fishing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CF9CA2A-78F2-4C38-B90E-74F265067C06}"/>
              </a:ext>
            </a:extLst>
          </p:cNvPr>
          <p:cNvSpPr txBox="1">
            <a:spLocks/>
          </p:cNvSpPr>
          <p:nvPr/>
        </p:nvSpPr>
        <p:spPr>
          <a:xfrm>
            <a:off x="5923698" y="1515313"/>
            <a:ext cx="3164340" cy="1953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Benefits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water based recreation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shoreline destinations within the City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C02AD-398E-474A-8D09-03B2E9297C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" y="3857024"/>
            <a:ext cx="2808583" cy="2106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BD840-210C-408C-869B-E510956D3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46293" y="1450869"/>
            <a:ext cx="2297481" cy="2426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6AB60-BA10-420C-AA8D-25AD35FA2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153" y="3991136"/>
            <a:ext cx="2666791" cy="20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096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Some Lessons Learned in Restoring Habitat in the AOCs</a:t>
            </a:r>
          </a:p>
        </p:txBody>
      </p:sp>
      <p:sp>
        <p:nvSpPr>
          <p:cNvPr id="3" name="Rectangle 12"/>
          <p:cNvSpPr txBox="1">
            <a:spLocks/>
          </p:cNvSpPr>
          <p:nvPr/>
        </p:nvSpPr>
        <p:spPr>
          <a:xfrm>
            <a:off x="125186" y="2025567"/>
            <a:ext cx="6678386" cy="42282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 creative and flexible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 for conditions and the long term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Look for cost savings – reallocate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Expect the unexpected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Maintain an open relationship with your grant manager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Keep the public engaged and informed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Enjoy the process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62361-1241-4683-876B-93C95856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536" y="1933039"/>
            <a:ext cx="2484263" cy="44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3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B2B7-29D0-4D51-8AB9-FB023DDF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44303"/>
            <a:ext cx="7886700" cy="1325563"/>
          </a:xfrm>
        </p:spPr>
        <p:txBody>
          <a:bodyPr/>
          <a:lstStyle/>
          <a:p>
            <a:pPr algn="ctr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Ellis, eellis@glc.org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F38B2-F851-4D67-A1D3-98CD52883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4120380"/>
            <a:ext cx="6624736" cy="21684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CAA9F-9FAA-4F1C-9E64-EA99126E9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" y="882088"/>
            <a:ext cx="8621486" cy="161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0DB2D96-C1DA-431F-8B91-8A3F9D5CF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3" y="851338"/>
            <a:ext cx="8979548" cy="51816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4978C7-CBE4-49EF-8844-8DDA101A76B6}"/>
              </a:ext>
            </a:extLst>
          </p:cNvPr>
          <p:cNvGrpSpPr/>
          <p:nvPr/>
        </p:nvGrpSpPr>
        <p:grpSpPr>
          <a:xfrm>
            <a:off x="2991053" y="2101192"/>
            <a:ext cx="4687422" cy="3505298"/>
            <a:chOff x="2991053" y="2101192"/>
            <a:chExt cx="4687422" cy="35052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38DE53-87FD-4230-A388-A0848902A917}"/>
                </a:ext>
              </a:extLst>
            </p:cNvPr>
            <p:cNvSpPr txBox="1"/>
            <p:nvPr/>
          </p:nvSpPr>
          <p:spPr>
            <a:xfrm>
              <a:off x="3912701" y="3125348"/>
              <a:ext cx="3765774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NOAA/GLC Partnership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C48AFC-E1B8-4380-82D6-66F9535851E6}"/>
                </a:ext>
              </a:extLst>
            </p:cNvPr>
            <p:cNvGrpSpPr/>
            <p:nvPr/>
          </p:nvGrpSpPr>
          <p:grpSpPr>
            <a:xfrm>
              <a:off x="2991053" y="2101192"/>
              <a:ext cx="4273698" cy="3505298"/>
              <a:chOff x="2991053" y="2101192"/>
              <a:chExt cx="4273698" cy="350529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3D9A5B7-369C-49A4-A202-DFD4875CA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1053" y="4028411"/>
                <a:ext cx="1170533" cy="670618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2D07F48-7992-45CF-A583-0ED7EE4ECEDB}"/>
                  </a:ext>
                </a:extLst>
              </p:cNvPr>
              <p:cNvSpPr/>
              <p:nvPr/>
            </p:nvSpPr>
            <p:spPr>
              <a:xfrm>
                <a:off x="3715409" y="2101192"/>
                <a:ext cx="1090622" cy="593309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C03449F-9C92-4C4D-85D1-EB51B27ACE92}"/>
                  </a:ext>
                </a:extLst>
              </p:cNvPr>
              <p:cNvSpPr/>
              <p:nvPr/>
            </p:nvSpPr>
            <p:spPr>
              <a:xfrm>
                <a:off x="3912701" y="4409108"/>
                <a:ext cx="1090622" cy="486629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A8429F1-A4F3-419B-96D2-A072208AC67F}"/>
                  </a:ext>
                </a:extLst>
              </p:cNvPr>
              <p:cNvSpPr/>
              <p:nvPr/>
            </p:nvSpPr>
            <p:spPr>
              <a:xfrm>
                <a:off x="3715409" y="5078872"/>
                <a:ext cx="1090622" cy="527618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53BB7C-687D-4EC2-B5D7-BD2B054DEF2D}"/>
                  </a:ext>
                </a:extLst>
              </p:cNvPr>
              <p:cNvSpPr/>
              <p:nvPr/>
            </p:nvSpPr>
            <p:spPr>
              <a:xfrm>
                <a:off x="6174129" y="4363720"/>
                <a:ext cx="1090622" cy="593309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075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FD17-7CFD-4C9A-902A-20D11B45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268"/>
            <a:ext cx="9144000" cy="832605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NOAA Partnership Work?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C5CFDAB2-5BF4-4FD6-812C-E7A343262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322"/>
            <a:ext cx="7075714" cy="4586364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specific, approved, projects that address Beneficial Use Impairments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multiple projects through a cooperative agreement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flexible than grants, reduces    transaction costs to increase efficiency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 provides technical support and oversight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Engages strong community organizations for implementation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E440C-4E62-4E16-952B-7756B159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77742" y="1991799"/>
            <a:ext cx="1892160" cy="37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11FA-8477-412B-A9FB-B743DCF6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653"/>
            <a:ext cx="9144000" cy="748630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groups receive a NOAA Partnership?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C8190204-3FD6-4BF7-A753-20C345CC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14" y="1886176"/>
            <a:ext cx="8998986" cy="4351338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process.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engagement in AOC program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state and regional relationships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Expertise in restoration, project management, facilitation and communication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project management costs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4CA30-9818-4DDC-BDB6-BAB4915B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5290249"/>
            <a:ext cx="8686800" cy="9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3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B7DAF0-1912-454E-B515-7F1D253136DD}"/>
              </a:ext>
            </a:extLst>
          </p:cNvPr>
          <p:cNvGrpSpPr/>
          <p:nvPr/>
        </p:nvGrpSpPr>
        <p:grpSpPr>
          <a:xfrm>
            <a:off x="984380" y="780226"/>
            <a:ext cx="7067939" cy="5503269"/>
            <a:chOff x="984380" y="780226"/>
            <a:chExt cx="7067939" cy="55032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F49918-2CD6-4DA6-9F87-383E38C5A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08"/>
            <a:stretch/>
          </p:blipFill>
          <p:spPr>
            <a:xfrm>
              <a:off x="1175657" y="780226"/>
              <a:ext cx="6876662" cy="55032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2CF1E0-76E6-4F5C-810A-C69DEB149C02}"/>
                </a:ext>
              </a:extLst>
            </p:cNvPr>
            <p:cNvSpPr txBox="1"/>
            <p:nvPr/>
          </p:nvSpPr>
          <p:spPr>
            <a:xfrm>
              <a:off x="984380" y="780226"/>
              <a:ext cx="350831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 do Regional Partnerships get funded?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FEB8D1-2964-4B09-B960-288AD7DA96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74" y="780225"/>
            <a:ext cx="7660432" cy="55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241E8-B509-40AF-8C22-04D7BD92F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198" y="1661730"/>
            <a:ext cx="1666240" cy="1674134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EBBFD4CF-5C85-49F0-B6D1-23411EC3299C}"/>
              </a:ext>
            </a:extLst>
          </p:cNvPr>
          <p:cNvSpPr txBox="1">
            <a:spLocks/>
          </p:cNvSpPr>
          <p:nvPr/>
        </p:nvSpPr>
        <p:spPr>
          <a:xfrm>
            <a:off x="0" y="675705"/>
            <a:ext cx="9144000" cy="8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 Roles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D3C56-CDE0-4621-A8F9-4C292126D5A6}"/>
              </a:ext>
            </a:extLst>
          </p:cNvPr>
          <p:cNvSpPr txBox="1"/>
          <p:nvPr/>
        </p:nvSpPr>
        <p:spPr>
          <a:xfrm>
            <a:off x="3090703" y="1579721"/>
            <a:ext cx="6053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 Agency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Enforces federal requirements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CDA2EB-57A6-446E-8C82-559136E60FC2}"/>
              </a:ext>
            </a:extLst>
          </p:cNvPr>
          <p:cNvGrpSpPr/>
          <p:nvPr/>
        </p:nvGrpSpPr>
        <p:grpSpPr>
          <a:xfrm>
            <a:off x="322607" y="3605487"/>
            <a:ext cx="8498786" cy="3108543"/>
            <a:chOff x="273075" y="3679915"/>
            <a:chExt cx="8498786" cy="31085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2F2CE1-37F6-4522-A5EF-0AA5E5437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5277" y="4385770"/>
              <a:ext cx="2776584" cy="1116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F7E9BB-9338-4E5D-BA5A-3A7B9FC22D1E}"/>
                </a:ext>
              </a:extLst>
            </p:cNvPr>
            <p:cNvSpPr txBox="1"/>
            <p:nvPr/>
          </p:nvSpPr>
          <p:spPr>
            <a:xfrm>
              <a:off x="273075" y="3679915"/>
              <a:ext cx="605329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Regional Partnership recipient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Completes reporting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Manages multiple subrecipients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Manages funding and requirements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Coordinates regional communication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Provides restoration expertise</a:t>
              </a:r>
            </a:p>
            <a:p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30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ARD-Sha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ARD-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OARD-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OARD-Sha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OARD-Sha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BOARD-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3900</TotalTime>
  <Words>798</Words>
  <Application>Microsoft Office PowerPoint</Application>
  <PresentationFormat>On-screen Show (4:3)</PresentationFormat>
  <Paragraphs>171</Paragraphs>
  <Slides>46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Calibri Light</vt:lpstr>
      <vt:lpstr>Segoe UI</vt:lpstr>
      <vt:lpstr>Times New Roman</vt:lpstr>
      <vt:lpstr>BOARD-Shade</vt:lpstr>
      <vt:lpstr>BOARD-Blue</vt:lpstr>
      <vt:lpstr>BLANK</vt:lpstr>
      <vt:lpstr>1_BOARD-Blue</vt:lpstr>
      <vt:lpstr>1_BOARD-Shade</vt:lpstr>
      <vt:lpstr>2_BOARD-Shade</vt:lpstr>
      <vt:lpstr>2_BOARD-Blue</vt:lpstr>
      <vt:lpstr>Eric Ellis Habitat Restoration Senior Program Specialist</vt:lpstr>
      <vt:lpstr>PowerPoint Presentation</vt:lpstr>
      <vt:lpstr>PowerPoint Presentation</vt:lpstr>
      <vt:lpstr>Areas of Concern (AOCs)</vt:lpstr>
      <vt:lpstr>PowerPoint Presentation</vt:lpstr>
      <vt:lpstr>How does the NOAA Partnership Work?</vt:lpstr>
      <vt:lpstr>How do groups receive a NOAA Partnership?</vt:lpstr>
      <vt:lpstr>PowerPoint Presentation</vt:lpstr>
      <vt:lpstr>PowerPoint Presentation</vt:lpstr>
      <vt:lpstr>PowerPoint Presentation</vt:lpstr>
      <vt:lpstr>Current GLC Partnership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design from the feasibility study</vt:lpstr>
      <vt:lpstr>City of Toledo – Penn 7 Project</vt:lpstr>
      <vt:lpstr>PowerPoint Presentation</vt:lpstr>
      <vt:lpstr>PowerPoint Presentation</vt:lpstr>
      <vt:lpstr>PowerPoint Presentation</vt:lpstr>
      <vt:lpstr>PowerPoint Presentation</vt:lpstr>
      <vt:lpstr>Buffalo River AOC Habitat Restoration</vt:lpstr>
      <vt:lpstr>PowerPoint Presentation</vt:lpstr>
      <vt:lpstr>Thank You! Eric Ellis, eellis@glc.org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Andrews</dc:creator>
  <cp:lastModifiedBy>Eric Ellis</cp:lastModifiedBy>
  <cp:revision>197</cp:revision>
  <dcterms:created xsi:type="dcterms:W3CDTF">2016-12-21T16:41:44Z</dcterms:created>
  <dcterms:modified xsi:type="dcterms:W3CDTF">2018-03-28T17:57:16Z</dcterms:modified>
</cp:coreProperties>
</file>