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5"/>
  </p:notesMasterIdLst>
  <p:sldIdLst>
    <p:sldId id="356" r:id="rId4"/>
    <p:sldId id="387" r:id="rId5"/>
    <p:sldId id="389" r:id="rId6"/>
    <p:sldId id="390" r:id="rId7"/>
    <p:sldId id="392" r:id="rId8"/>
    <p:sldId id="393" r:id="rId9"/>
    <p:sldId id="394" r:id="rId10"/>
    <p:sldId id="395" r:id="rId11"/>
    <p:sldId id="397" r:id="rId12"/>
    <p:sldId id="398" r:id="rId13"/>
    <p:sldId id="399" r:id="rId14"/>
    <p:sldId id="400" r:id="rId15"/>
    <p:sldId id="401" r:id="rId16"/>
    <p:sldId id="404" r:id="rId17"/>
    <p:sldId id="406" r:id="rId18"/>
    <p:sldId id="359" r:id="rId19"/>
    <p:sldId id="374" r:id="rId20"/>
    <p:sldId id="369" r:id="rId21"/>
    <p:sldId id="367" r:id="rId22"/>
    <p:sldId id="372" r:id="rId23"/>
    <p:sldId id="373" r:id="rId24"/>
    <p:sldId id="371" r:id="rId25"/>
    <p:sldId id="375" r:id="rId26"/>
    <p:sldId id="408" r:id="rId27"/>
    <p:sldId id="381" r:id="rId28"/>
    <p:sldId id="384" r:id="rId29"/>
    <p:sldId id="386" r:id="rId30"/>
    <p:sldId id="382" r:id="rId31"/>
    <p:sldId id="405" r:id="rId32"/>
    <p:sldId id="383" r:id="rId33"/>
    <p:sldId id="3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3" autoAdjust="0"/>
    <p:restoredTop sz="87112" autoAdjust="0"/>
  </p:normalViewPr>
  <p:slideViewPr>
    <p:cSldViewPr snapToGrid="0">
      <p:cViewPr varScale="1">
        <p:scale>
          <a:sx n="55" d="100"/>
          <a:sy n="55" d="100"/>
        </p:scale>
        <p:origin x="1372" y="40"/>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A9913-5EAB-40E2-8499-1D086C243C73}" type="datetimeFigureOut">
              <a:rPr lang="en-US" smtClean="0"/>
              <a:t>9/23/2022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DAF76-706E-4593-95EB-65E1DA15A847}" type="slidenum">
              <a:rPr lang="en-US" smtClean="0"/>
              <a:t>‹#›</a:t>
            </a:fld>
            <a:endParaRPr lang="en-US"/>
          </a:p>
        </p:txBody>
      </p:sp>
    </p:spTree>
    <p:extLst>
      <p:ext uri="{BB962C8B-B14F-4D97-AF65-F5344CB8AC3E}">
        <p14:creationId xmlns:p14="http://schemas.microsoft.com/office/powerpoint/2010/main" val="26506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Superior</a:t>
            </a:r>
            <a:r>
              <a:rPr lang="en-US" baseline="0" dirty="0"/>
              <a:t> from space with Chequamegon Bay region shown in red square.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B2CBC-2C1E-A648-AE8A-0975C5752C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21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combination of forest removal</a:t>
            </a:r>
            <a:r>
              <a:rPr lang="en-US" baseline="0" dirty="0"/>
              <a:t> and intensive agriculture led to increased runoff and increased erosion and sedimentation in streams, particularly at the transition between sand and clay soils at the old beach shoreline for glacial Lake Duluth. This picture from Fish Creek shows a large, eroding bluff in this soil transition area.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DAF76-706E-4593-95EB-65E1DA15A84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47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 of Chequamegon Bay following a large</a:t>
            </a:r>
            <a:r>
              <a:rPr lang="en-US" baseline="0" dirty="0"/>
              <a:t> rain event in 2012 shows the extent of the sedimentation issue in our region. </a:t>
            </a:r>
            <a:r>
              <a:rPr lang="en-US" dirty="0"/>
              <a:t>Much of the sediment comes from the</a:t>
            </a:r>
            <a:r>
              <a:rPr lang="en-US" baseline="0" dirty="0"/>
              <a:t> large, eroding bluffs like I showed in the previous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DAF76-706E-4593-95EB-65E1DA15A84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63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072">
              <a:defRPr sz="2500">
                <a:solidFill>
                  <a:schemeClr val="tx1"/>
                </a:solidFill>
                <a:latin typeface="Times New Roman" pitchFamily="18" charset="0"/>
              </a:defRPr>
            </a:lvl1pPr>
            <a:lvl2pPr marL="785372" indent="-302066" defTabSz="985072">
              <a:defRPr sz="2500">
                <a:solidFill>
                  <a:schemeClr val="tx1"/>
                </a:solidFill>
                <a:latin typeface="Times New Roman" pitchFamily="18" charset="0"/>
              </a:defRPr>
            </a:lvl2pPr>
            <a:lvl3pPr marL="1208265" indent="-241653" defTabSz="985072">
              <a:defRPr sz="2500">
                <a:solidFill>
                  <a:schemeClr val="tx1"/>
                </a:solidFill>
                <a:latin typeface="Times New Roman" pitchFamily="18" charset="0"/>
              </a:defRPr>
            </a:lvl3pPr>
            <a:lvl4pPr marL="1691571" indent="-241653" defTabSz="985072">
              <a:defRPr sz="2500">
                <a:solidFill>
                  <a:schemeClr val="tx1"/>
                </a:solidFill>
                <a:latin typeface="Times New Roman" pitchFamily="18" charset="0"/>
              </a:defRPr>
            </a:lvl4pPr>
            <a:lvl5pPr marL="2174878" indent="-241653" defTabSz="985072">
              <a:defRPr sz="2500">
                <a:solidFill>
                  <a:schemeClr val="tx1"/>
                </a:solidFill>
                <a:latin typeface="Times New Roman" pitchFamily="18" charset="0"/>
              </a:defRPr>
            </a:lvl5pPr>
            <a:lvl6pPr marL="2658184" indent="-241653" algn="ctr" defTabSz="985072" eaLnBrk="0" fontAlgn="base" hangingPunct="0">
              <a:spcBef>
                <a:spcPct val="0"/>
              </a:spcBef>
              <a:spcAft>
                <a:spcPct val="0"/>
              </a:spcAft>
              <a:defRPr sz="2500">
                <a:solidFill>
                  <a:schemeClr val="tx1"/>
                </a:solidFill>
                <a:latin typeface="Times New Roman" pitchFamily="18" charset="0"/>
              </a:defRPr>
            </a:lvl6pPr>
            <a:lvl7pPr marL="3141490" indent="-241653" algn="ctr" defTabSz="985072" eaLnBrk="0" fontAlgn="base" hangingPunct="0">
              <a:spcBef>
                <a:spcPct val="0"/>
              </a:spcBef>
              <a:spcAft>
                <a:spcPct val="0"/>
              </a:spcAft>
              <a:defRPr sz="2500">
                <a:solidFill>
                  <a:schemeClr val="tx1"/>
                </a:solidFill>
                <a:latin typeface="Times New Roman" pitchFamily="18" charset="0"/>
              </a:defRPr>
            </a:lvl7pPr>
            <a:lvl8pPr marL="3624796" indent="-241653" algn="ctr" defTabSz="985072" eaLnBrk="0" fontAlgn="base" hangingPunct="0">
              <a:spcBef>
                <a:spcPct val="0"/>
              </a:spcBef>
              <a:spcAft>
                <a:spcPct val="0"/>
              </a:spcAft>
              <a:defRPr sz="2500">
                <a:solidFill>
                  <a:schemeClr val="tx1"/>
                </a:solidFill>
                <a:latin typeface="Times New Roman" pitchFamily="18" charset="0"/>
              </a:defRPr>
            </a:lvl8pPr>
            <a:lvl9pPr marL="4108102" indent="-241653" algn="ctr" defTabSz="985072" eaLnBrk="0" fontAlgn="base" hangingPunct="0">
              <a:spcBef>
                <a:spcPct val="0"/>
              </a:spcBef>
              <a:spcAft>
                <a:spcPct val="0"/>
              </a:spcAft>
              <a:defRPr sz="2500">
                <a:solidFill>
                  <a:schemeClr val="tx1"/>
                </a:solidFill>
                <a:latin typeface="Times New Roman" pitchFamily="18" charset="0"/>
              </a:defRPr>
            </a:lvl9pPr>
          </a:lstStyle>
          <a:p>
            <a:pPr marL="0" marR="0" lvl="0" indent="0" algn="r" defTabSz="985072" rtl="0" eaLnBrk="1" fontAlgn="auto" latinLnBrk="0" hangingPunct="1">
              <a:lnSpc>
                <a:spcPct val="100000"/>
              </a:lnSpc>
              <a:spcBef>
                <a:spcPts val="0"/>
              </a:spcBef>
              <a:spcAft>
                <a:spcPts val="0"/>
              </a:spcAft>
              <a:buClrTx/>
              <a:buSzTx/>
              <a:buFontTx/>
              <a:buNone/>
              <a:tabLst/>
              <a:defRPr/>
            </a:pPr>
            <a:fld id="{42D24E87-9BE3-4865-A1B7-3C3904C81011}"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85072" rtl="0" eaLnBrk="1" fontAlgn="auto" latinLnBrk="0" hangingPunct="1">
                <a:lnSpc>
                  <a:spcPct val="100000"/>
                </a:lnSpc>
                <a:spcBef>
                  <a:spcPts val="0"/>
                </a:spcBef>
                <a:spcAft>
                  <a:spcPts val="0"/>
                </a:spcAft>
                <a:buClrTx/>
                <a:buSzTx/>
                <a:buFontTx/>
                <a:buNone/>
                <a:tabLst/>
                <a:defRPr/>
              </a:pPr>
              <a:t>13</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1747" name="Rectangle 2"/>
          <p:cNvSpPr>
            <a:spLocks noGrp="1" noRot="1" noChangeAspect="1" noChangeArrowheads="1" noTextEdit="1"/>
          </p:cNvSpPr>
          <p:nvPr>
            <p:ph type="sldImg"/>
          </p:nvPr>
        </p:nvSpPr>
        <p:spPr>
          <a:xfrm>
            <a:off x="1300163" y="731838"/>
            <a:ext cx="4879975" cy="3660775"/>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Faith</a:t>
            </a:r>
            <a:r>
              <a:rPr lang="en-US" altLang="en-US" baseline="0" dirty="0"/>
              <a:t> Fitzpatrick (now a researcher with the USGS in Madison, WI), did her PhD research on North Fish Creek with the goal of understanding where all the sediment in Fish Creek comes from. Her research forms the backbone of our understanding of how past land cover change from the cut-over and intensive agriculture that followed caused dramatic increases (~3-fold) in the size of erosive peak flows in the stream (left graph) and corresponding 4-5 fold increases in the amount of sediment transported by the stream, ultimately to Chequamegon Bay (right graph). Notice that current peak flows and sedimentation rates in Fish Creek are still about double pre-settlement rates, indicating our watersheds are still recovering from the cut-over and are still in an unstable, vulnerable state.</a:t>
            </a:r>
            <a:endParaRPr lang="en-US" altLang="en-US" dirty="0"/>
          </a:p>
        </p:txBody>
      </p:sp>
    </p:spTree>
    <p:extLst>
      <p:ext uri="{BB962C8B-B14F-4D97-AF65-F5344CB8AC3E}">
        <p14:creationId xmlns:p14="http://schemas.microsoft.com/office/powerpoint/2010/main" val="152538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The</a:t>
            </a:r>
            <a:r>
              <a:rPr lang="en-US" baseline="0" dirty="0"/>
              <a:t> increase in precipitation in the Chequamegon Bay region has come in the form of more intense events, rather than spread out evenly across the year. This figure shows the i</a:t>
            </a:r>
            <a:r>
              <a:rPr lang="en-US" dirty="0"/>
              <a:t>ncrease in size of 1% annual recurrence interval storm event (24-hour, 100-year storm) has increased about 35-40% since mid-20</a:t>
            </a:r>
            <a:r>
              <a:rPr lang="en-US" baseline="30000" dirty="0"/>
              <a:t>th</a:t>
            </a:r>
            <a:r>
              <a:rPr lang="en-US" dirty="0"/>
              <a:t> Century. This is among the largest</a:t>
            </a:r>
            <a:r>
              <a:rPr lang="en-US" baseline="0" dirty="0"/>
              <a:t> changes anywhere in the upper Midwest and indicates the Chequamegon Bay region is a “hot spot” for changes in precipitation patterns since mid-20</a:t>
            </a:r>
            <a:r>
              <a:rPr lang="en-US" baseline="30000" dirty="0"/>
              <a:t>th</a:t>
            </a:r>
            <a:r>
              <a:rPr lang="en-US" baseline="0" dirty="0"/>
              <a:t> Century. </a:t>
            </a:r>
            <a:r>
              <a:rPr lang="en-US" dirty="0"/>
              <a:t>Data used to conduct these analyses through 2011.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1511CC-0867-4BA8-ADF2-2985CB3B193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43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CBAP project funded in 2013 through a $227,300 from GLC, with an additional $50,000 from local USFWS office. Additional $68,000 from USFWS after GLC funds expired prior to bluff project completion. All funds GLRI. Goal of reducing sedimentation from Fish Creek to </a:t>
            </a:r>
            <a:r>
              <a:rPr lang="en-US" dirty="0" err="1"/>
              <a:t>Cheq</a:t>
            </a:r>
            <a:r>
              <a:rPr lang="en-US" dirty="0"/>
              <a:t>. Bay, also improve fish habitat in creek.</a:t>
            </a:r>
          </a:p>
          <a:p>
            <a:r>
              <a:rPr lang="en-US" dirty="0"/>
              <a:t>With sedimentation rates about double pre-settlement (Faith’s work), overall Fish Creek sediment reduction goal to reduce from approx. 29,000 metric </a:t>
            </a:r>
            <a:r>
              <a:rPr lang="en-US" dirty="0" err="1"/>
              <a:t>tonnes</a:t>
            </a:r>
            <a:r>
              <a:rPr lang="en-US" dirty="0"/>
              <a:t>/year to 14,500 </a:t>
            </a:r>
            <a:r>
              <a:rPr lang="en-US" dirty="0" err="1"/>
              <a:t>mtric</a:t>
            </a:r>
            <a:r>
              <a:rPr lang="en-US" dirty="0"/>
              <a:t> </a:t>
            </a:r>
            <a:r>
              <a:rPr lang="en-US" dirty="0" err="1"/>
              <a:t>tonnes</a:t>
            </a:r>
            <a:r>
              <a:rPr lang="en-US" dirty="0"/>
              <a:t>/year over an unspecified time period. </a:t>
            </a:r>
          </a:p>
          <a:p>
            <a:r>
              <a:rPr lang="en-US" dirty="0"/>
              <a:t>Project implements management recommendations from Fitzpatrick, Blodgett, and others to target upstream runoff attenuation in headwater areas of Fish Creek (to reduce erosion-inducing peak flows) and instream sediment sources at one/two of the 15-20 eroding bluffs along the transitional main stem of North Fish (where about 2/3 of the sediment from North Fish is generated). </a:t>
            </a:r>
          </a:p>
          <a:p>
            <a:r>
              <a:rPr lang="en-US" dirty="0"/>
              <a:t>Bayfield Co LWCD contacted 20 landowners, conducted 6 surveys, completed 5 designs, and constructed wetlands at 3 sites in headwater areas of North Fish near Blodgett’s priority areas for runoff attenuation. A total of 8 wetland basins were constructed, covering 2.8 acres and treating 435 acres.</a:t>
            </a:r>
          </a:p>
          <a:p>
            <a:r>
              <a:rPr lang="en-US" dirty="0"/>
              <a:t>Initial bluff project site was surveyed and designed but not constructed due to failure to achieve landowner support. Second bluff site identified – former vanes site where that treatment had not stabilized bluff – landowner approval, survey, design, permitting, and construction all completed by the end of August 2018. Final tree planting to occur in spring 2019.</a:t>
            </a:r>
          </a:p>
          <a:p>
            <a:r>
              <a:rPr lang="en-US" dirty="0"/>
              <a:t>Bluff project will reduce approx. 600 metric </a:t>
            </a:r>
            <a:r>
              <a:rPr lang="en-US" dirty="0" err="1"/>
              <a:t>tonnes</a:t>
            </a:r>
            <a:r>
              <a:rPr lang="en-US" dirty="0"/>
              <a:t> of sediment to North Fish, thus achieving about 4% of the overall sediment reduction goal for Fish Creek.</a:t>
            </a:r>
          </a:p>
          <a:p>
            <a:r>
              <a:rPr lang="en-US" dirty="0"/>
              <a:t>Project partners included:</a:t>
            </a:r>
          </a:p>
          <a:p>
            <a:r>
              <a:rPr lang="en-US" dirty="0"/>
              <a:t>Northland College – project lead</a:t>
            </a:r>
          </a:p>
          <a:p>
            <a:r>
              <a:rPr lang="en-US" dirty="0"/>
              <a:t>Bayfield Co LWCD – upland project implementation</a:t>
            </a:r>
          </a:p>
          <a:p>
            <a:r>
              <a:rPr lang="en-US" dirty="0"/>
              <a:t>Inter-</a:t>
            </a:r>
            <a:r>
              <a:rPr lang="en-US" dirty="0" err="1"/>
              <a:t>Fluve</a:t>
            </a:r>
            <a:r>
              <a:rPr lang="en-US" dirty="0"/>
              <a:t>, </a:t>
            </a:r>
            <a:r>
              <a:rPr lang="en-US" dirty="0" err="1"/>
              <a:t>Inc</a:t>
            </a:r>
            <a:r>
              <a:rPr lang="en-US" dirty="0"/>
              <a:t> – Bluff project implementation</a:t>
            </a:r>
          </a:p>
          <a:p>
            <a:r>
              <a:rPr lang="en-US" dirty="0"/>
              <a:t>K&amp;D Excavating, </a:t>
            </a:r>
            <a:r>
              <a:rPr lang="en-US" dirty="0" err="1"/>
              <a:t>Inc</a:t>
            </a:r>
            <a:r>
              <a:rPr lang="en-US" dirty="0"/>
              <a:t> – Bluff and upland project construction</a:t>
            </a:r>
          </a:p>
          <a:p>
            <a:r>
              <a:rPr lang="en-US" dirty="0"/>
              <a:t>WDNR – Project support &amp; permitting</a:t>
            </a:r>
          </a:p>
          <a:p>
            <a:r>
              <a:rPr lang="en-US" dirty="0"/>
              <a:t>US Forest Service – Log donation</a:t>
            </a:r>
          </a:p>
          <a:p>
            <a:r>
              <a:rPr lang="en-US" dirty="0"/>
              <a:t>USFWS – funding and project support</a:t>
            </a:r>
          </a:p>
          <a:p>
            <a:r>
              <a:rPr lang="en-US" dirty="0"/>
              <a:t>GLC Program for Soil Erosion &amp; Sediment Control – funding </a:t>
            </a:r>
          </a:p>
          <a:p>
            <a:r>
              <a:rPr lang="en-US" dirty="0"/>
              <a:t>Private landowners</a:t>
            </a:r>
          </a:p>
          <a:p>
            <a:endParaRPr lang="en-US" dirty="0"/>
          </a:p>
        </p:txBody>
      </p:sp>
      <p:sp>
        <p:nvSpPr>
          <p:cNvPr id="4" name="Slide Number Placeholder 3"/>
          <p:cNvSpPr>
            <a:spLocks noGrp="1"/>
          </p:cNvSpPr>
          <p:nvPr>
            <p:ph type="sldNum" sz="quarter" idx="10"/>
          </p:nvPr>
        </p:nvSpPr>
        <p:spPr/>
        <p:txBody>
          <a:bodyPr/>
          <a:lstStyle/>
          <a:p>
            <a:fld id="{001DAF76-706E-4593-95EB-65E1DA15A847}" type="slidenum">
              <a:rPr lang="en-US" smtClean="0"/>
              <a:t>17</a:t>
            </a:fld>
            <a:endParaRPr lang="en-US"/>
          </a:p>
        </p:txBody>
      </p:sp>
    </p:spTree>
    <p:extLst>
      <p:ext uri="{BB962C8B-B14F-4D97-AF65-F5344CB8AC3E}">
        <p14:creationId xmlns:p14="http://schemas.microsoft.com/office/powerpoint/2010/main" val="3592557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project cost ~$177K</a:t>
            </a:r>
          </a:p>
        </p:txBody>
      </p:sp>
      <p:sp>
        <p:nvSpPr>
          <p:cNvPr id="4" name="Slide Number Placeholder 3"/>
          <p:cNvSpPr>
            <a:spLocks noGrp="1"/>
          </p:cNvSpPr>
          <p:nvPr>
            <p:ph type="sldNum" sz="quarter" idx="10"/>
          </p:nvPr>
        </p:nvSpPr>
        <p:spPr/>
        <p:txBody>
          <a:bodyPr/>
          <a:lstStyle/>
          <a:p>
            <a:fld id="{001DAF76-706E-4593-95EB-65E1DA15A847}" type="slidenum">
              <a:rPr lang="en-US" smtClean="0"/>
              <a:t>18</a:t>
            </a:fld>
            <a:endParaRPr lang="en-US"/>
          </a:p>
        </p:txBody>
      </p:sp>
    </p:spTree>
    <p:extLst>
      <p:ext uri="{BB962C8B-B14F-4D97-AF65-F5344CB8AC3E}">
        <p14:creationId xmlns:p14="http://schemas.microsoft.com/office/powerpoint/2010/main" val="4068371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DAF76-706E-4593-95EB-65E1DA15A847}" type="slidenum">
              <a:rPr lang="en-US" smtClean="0"/>
              <a:t>19</a:t>
            </a:fld>
            <a:endParaRPr lang="en-US"/>
          </a:p>
        </p:txBody>
      </p:sp>
    </p:spTree>
    <p:extLst>
      <p:ext uri="{BB962C8B-B14F-4D97-AF65-F5344CB8AC3E}">
        <p14:creationId xmlns:p14="http://schemas.microsoft.com/office/powerpoint/2010/main" val="3595882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estimated 45,000 </a:t>
            </a:r>
            <a:r>
              <a:rPr lang="en-US" dirty="0" err="1"/>
              <a:t>tonnes</a:t>
            </a:r>
            <a:r>
              <a:rPr lang="en-US" dirty="0"/>
              <a:t> of sediment were released into the river when the bluff failed in June 2018.</a:t>
            </a:r>
          </a:p>
        </p:txBody>
      </p:sp>
      <p:sp>
        <p:nvSpPr>
          <p:cNvPr id="4" name="Slide Number Placeholder 3"/>
          <p:cNvSpPr>
            <a:spLocks noGrp="1"/>
          </p:cNvSpPr>
          <p:nvPr>
            <p:ph type="sldNum" sz="quarter" idx="10"/>
          </p:nvPr>
        </p:nvSpPr>
        <p:spPr/>
        <p:txBody>
          <a:bodyPr/>
          <a:lstStyle/>
          <a:p>
            <a:fld id="{001DAF76-706E-4593-95EB-65E1DA15A847}" type="slidenum">
              <a:rPr lang="en-US" smtClean="0"/>
              <a:t>20</a:t>
            </a:fld>
            <a:endParaRPr lang="en-US"/>
          </a:p>
        </p:txBody>
      </p:sp>
    </p:spTree>
    <p:extLst>
      <p:ext uri="{BB962C8B-B14F-4D97-AF65-F5344CB8AC3E}">
        <p14:creationId xmlns:p14="http://schemas.microsoft.com/office/powerpoint/2010/main" val="163410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C3289F3-B049-4BAD-BD9B-D87C5185F11B}" type="slidenum">
              <a:rPr lang="en-US" smtClean="0"/>
              <a:t>28</a:t>
            </a:fld>
            <a:endParaRPr lang="en-US"/>
          </a:p>
        </p:txBody>
      </p:sp>
    </p:spTree>
    <p:extLst>
      <p:ext uri="{BB962C8B-B14F-4D97-AF65-F5344CB8AC3E}">
        <p14:creationId xmlns:p14="http://schemas.microsoft.com/office/powerpoint/2010/main" val="309255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One of</a:t>
            </a:r>
            <a:r>
              <a:rPr lang="en-US" baseline="0" dirty="0"/>
              <a:t> the gems of Chequamegon Bay is the </a:t>
            </a:r>
            <a:r>
              <a:rPr lang="en-US" dirty="0" err="1"/>
              <a:t>Kakagon</a:t>
            </a:r>
            <a:r>
              <a:rPr lang="en-US" dirty="0"/>
              <a:t> and Bad River Sloughs complex</a:t>
            </a:r>
            <a:r>
              <a:rPr lang="en-US" baseline="0" dirty="0"/>
              <a:t> which is part of the Bad River Reservation. </a:t>
            </a:r>
            <a:r>
              <a:rPr lang="en-US" dirty="0"/>
              <a:t> </a:t>
            </a:r>
          </a:p>
          <a:p>
            <a:pPr defTabSz="966612">
              <a:defRPr/>
            </a:pPr>
            <a:endParaRPr lang="en-US" dirty="0"/>
          </a:p>
          <a:p>
            <a:pPr defTabSz="966612">
              <a:defRPr/>
            </a:pPr>
            <a:r>
              <a:rPr lang="en-US" dirty="0"/>
              <a:t>This complex</a:t>
            </a:r>
            <a:r>
              <a:rPr lang="en-US" baseline="0" dirty="0"/>
              <a:t> of costal wetlands</a:t>
            </a:r>
            <a:r>
              <a:rPr lang="en-US" dirty="0"/>
              <a:t> has been designated as a Wetland of International Importance, or a </a:t>
            </a:r>
            <a:r>
              <a:rPr lang="en-US" dirty="0" err="1"/>
              <a:t>Ramsar</a:t>
            </a:r>
            <a:r>
              <a:rPr lang="en-US" dirty="0"/>
              <a:t> Site, and supports the largest intact beds of wild rice throughout the Great Lakes.</a:t>
            </a:r>
          </a:p>
          <a:p>
            <a:pPr defTabSz="96661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B2CBC-2C1E-A648-AE8A-0975C5752C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7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region is home to two National Parks-- </a:t>
            </a:r>
          </a:p>
          <a:p>
            <a:pPr defTabSz="966612">
              <a:defRPr/>
            </a:pPr>
            <a:endParaRPr lang="en-US" dirty="0"/>
          </a:p>
          <a:p>
            <a:pPr defTabSz="966612">
              <a:defRPr/>
            </a:pPr>
            <a:r>
              <a:rPr lang="en-US" dirty="0"/>
              <a:t>T</a:t>
            </a:r>
            <a:r>
              <a:rPr lang="en-US" baseline="0" dirty="0"/>
              <a:t>he Apostle </a:t>
            </a:r>
            <a:r>
              <a:rPr lang="en-US" dirty="0"/>
              <a:t>Islands National</a:t>
            </a:r>
            <a:r>
              <a:rPr lang="en-US" baseline="0" dirty="0"/>
              <a:t> Lakeshore, is a coastal park consisting of 21 islands and a 12 mile unit of lakeshore on the mainland. </a:t>
            </a:r>
          </a:p>
          <a:p>
            <a:pPr defTabSz="966612">
              <a:defRPr/>
            </a:pPr>
            <a:endParaRPr lang="en-US" baseline="0" dirty="0"/>
          </a:p>
          <a:p>
            <a:pPr defTabSz="966612">
              <a:defRPr/>
            </a:pPr>
            <a:r>
              <a:rPr lang="en-US" baseline="0" dirty="0"/>
              <a:t>Recreational and economic significance</a:t>
            </a:r>
          </a:p>
          <a:p>
            <a:pPr defTabSz="966612">
              <a:defRPr/>
            </a:pPr>
            <a:endParaRPr lang="en-US" baseline="0" dirty="0"/>
          </a:p>
          <a:p>
            <a:pPr defTabSz="966612">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B2CBC-2C1E-A648-AE8A-0975C5752C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76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Chequamegon</a:t>
            </a:r>
            <a:r>
              <a:rPr lang="en-US" baseline="0" dirty="0"/>
              <a:t> Bay region, known for its beautiful land and water and abundant recreational opportunities in a pristine environment, has become a climate change hotspot over the past several years, as photos like these continue to demonstrate how this region is unprepared for the climate realities that are now upon 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DAF76-706E-4593-95EB-65E1DA15A84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36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19 2018</a:t>
            </a:r>
          </a:p>
          <a:p>
            <a:r>
              <a:rPr lang="en-US" dirty="0"/>
              <a:t>MODIS Satellite</a:t>
            </a:r>
            <a:r>
              <a:rPr lang="en-US" baseline="0" dirty="0"/>
              <a:t> Imagery from NOAA</a:t>
            </a:r>
          </a:p>
          <a:p>
            <a:endParaRPr lang="en-US" baseline="0" dirty="0"/>
          </a:p>
          <a:p>
            <a:r>
              <a:rPr lang="en-US" baseline="0" dirty="0"/>
              <a:t>Sedimentation from recent flood events has been so massive that it is easily seen from space. Brown water is not something typically associated with Lake Superior.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B2CBC-2C1E-A648-AE8A-0975C5752C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Nor are blue green algae</a:t>
            </a:r>
            <a:r>
              <a:rPr lang="en-US" baseline="0" dirty="0"/>
              <a:t> blooms…something that has become an increasing concern as recent bloom events have drawn national attention.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95D48-8F22-43B6-9195-9F3CD76DE24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24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The natural geology of the </a:t>
            </a:r>
            <a:r>
              <a:rPr lang="en-US" dirty="0" err="1"/>
              <a:t>Chequamegon</a:t>
            </a:r>
            <a:r>
              <a:rPr lang="en-US" dirty="0"/>
              <a:t> Bay watershed makes it very sensitive to disturbance.</a:t>
            </a:r>
            <a:r>
              <a:rPr lang="en-US" baseline="0" dirty="0"/>
              <a:t> Note the boundary of sand and clay deposits that cuts across the major LS watersheds in WI and into parts of MI and MN. Issues are very similar across all these watersheds. Past land use, intensive logging and farming over last century caused significant damage to local streams and rivers that are still seen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95D48-8F22-43B6-9195-9F3CD76DE24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50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337A05A-33D1-4372-A7B2-BDC38CB96C6F}" type="slidenum">
              <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130" name="Rectangle 2"/>
          <p:cNvSpPr>
            <a:spLocks noGrp="1" noRot="1" noChangeAspect="1" noChangeArrowheads="1" noTextEdit="1"/>
          </p:cNvSpPr>
          <p:nvPr>
            <p:ph type="sldImg"/>
          </p:nvPr>
        </p:nvSpPr>
        <p:spPr>
          <a:xfrm>
            <a:off x="1298575" y="731838"/>
            <a:ext cx="4881563" cy="3662362"/>
          </a:xfrm>
          <a:ln/>
        </p:spPr>
      </p:sp>
      <p:sp>
        <p:nvSpPr>
          <p:cNvPr id="176131" name="Rectangle 3"/>
          <p:cNvSpPr>
            <a:spLocks noGrp="1" noChangeArrowheads="1"/>
          </p:cNvSpPr>
          <p:nvPr>
            <p:ph type="body" idx="1"/>
          </p:nvPr>
        </p:nvSpPr>
        <p:spPr/>
        <p:txBody>
          <a:bodyPr/>
          <a:lstStyle/>
          <a:p>
            <a:r>
              <a:rPr lang="en-US" altLang="en-US" dirty="0"/>
              <a:t>The “cut-over” that occurred</a:t>
            </a:r>
            <a:r>
              <a:rPr lang="en-US" altLang="en-US" baseline="0" dirty="0"/>
              <a:t> across regions of the upper Midwest in the late 1800s and early 1900s brought large-scale land cover change to these regions. The forest cover acted as a sponge to soak up water and without it, water rapidly ran off the landscape, causing significant erosion and sedimentation problems on land and in streams and rivers.</a:t>
            </a:r>
            <a:endParaRPr lang="en-US" altLang="en-US" dirty="0"/>
          </a:p>
        </p:txBody>
      </p:sp>
    </p:spTree>
    <p:extLst>
      <p:ext uri="{BB962C8B-B14F-4D97-AF65-F5344CB8AC3E}">
        <p14:creationId xmlns:p14="http://schemas.microsoft.com/office/powerpoint/2010/main" val="11659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337A05A-33D1-4372-A7B2-BDC38CB96C6F}" type="slidenum">
              <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130" name="Rectangle 2"/>
          <p:cNvSpPr>
            <a:spLocks noGrp="1" noRot="1" noChangeAspect="1" noChangeArrowheads="1" noTextEdit="1"/>
          </p:cNvSpPr>
          <p:nvPr>
            <p:ph type="sldImg"/>
          </p:nvPr>
        </p:nvSpPr>
        <p:spPr>
          <a:xfrm>
            <a:off x="1298575" y="731838"/>
            <a:ext cx="4881563" cy="3662362"/>
          </a:xfrm>
          <a:ln/>
        </p:spPr>
      </p:sp>
      <p:sp>
        <p:nvSpPr>
          <p:cNvPr id="176131" name="Rectangle 3"/>
          <p:cNvSpPr>
            <a:spLocks noGrp="1" noChangeArrowheads="1"/>
          </p:cNvSpPr>
          <p:nvPr>
            <p:ph type="body" idx="1"/>
          </p:nvPr>
        </p:nvSpPr>
        <p:spPr/>
        <p:txBody>
          <a:bodyPr/>
          <a:lstStyle/>
          <a:p>
            <a:r>
              <a:rPr lang="en-US" altLang="en-US" dirty="0"/>
              <a:t>Following the cut-over, there were efforts to intensively farm the</a:t>
            </a:r>
            <a:r>
              <a:rPr lang="en-US" altLang="en-US" baseline="0" dirty="0"/>
              <a:t> region, which peaked in the 1920s and 1930s. This caused further erosion and sedimentation in regional water bodies. Note the network of surface drainage in fields from this aerial image near Ashland. In order to farm on clay soils, these surface drainage networks are needed to get water off the landscape so it can dry out enough to be farmed. Over time, intensive farming in the region has declined and today, long rotation hay (like this photo) is a more common kind of crop than corn and soybeans, mostly because of the cold climate and challenges associated with farming on clay.</a:t>
            </a:r>
            <a:endParaRPr lang="en-US" altLang="en-US" dirty="0"/>
          </a:p>
        </p:txBody>
      </p:sp>
    </p:spTree>
    <p:extLst>
      <p:ext uri="{BB962C8B-B14F-4D97-AF65-F5344CB8AC3E}">
        <p14:creationId xmlns:p14="http://schemas.microsoft.com/office/powerpoint/2010/main" val="106632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47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32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32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0" y="363538"/>
            <a:ext cx="7366000" cy="1143000"/>
          </a:xfrm>
          <a:prstGeom prst="rect">
            <a:avLst/>
          </a:prstGeom>
        </p:spPr>
        <p:txBody>
          <a:bodyPr vert="horz"/>
          <a:lstStyle>
            <a:lvl1pPr algn="r">
              <a:defRPr sz="2600">
                <a:solidFill>
                  <a:srgbClr val="233252"/>
                </a:solidFill>
                <a:latin typeface="Alright Sans Regular"/>
                <a:cs typeface="Alright Sans Regular"/>
              </a:defRPr>
            </a:lvl1pPr>
          </a:lstStyle>
          <a:p>
            <a:r>
              <a:rPr lang="en-US" dirty="0"/>
              <a:t>Click to edit Master title style</a:t>
            </a:r>
          </a:p>
        </p:txBody>
      </p:sp>
      <p:grpSp>
        <p:nvGrpSpPr>
          <p:cNvPr id="3" name="Group 2"/>
          <p:cNvGrpSpPr/>
          <p:nvPr userDrawn="1"/>
        </p:nvGrpSpPr>
        <p:grpSpPr>
          <a:xfrm>
            <a:off x="0" y="6094718"/>
            <a:ext cx="9144000" cy="763282"/>
            <a:chOff x="0" y="6094718"/>
            <a:chExt cx="9144000" cy="763282"/>
          </a:xfrm>
        </p:grpSpPr>
        <p:pic>
          <p:nvPicPr>
            <p:cNvPr id="6" name="Picture 5" descr="NC_Alternate-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6407150"/>
              <a:ext cx="9144000" cy="450850"/>
            </a:xfrm>
            <a:prstGeom prst="rect">
              <a:avLst/>
            </a:prstGeom>
          </p:spPr>
        </p:pic>
        <p:pic>
          <p:nvPicPr>
            <p:cNvPr id="7" name="Picture 6" descr="NC_Alternate-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6094718"/>
              <a:ext cx="9144000" cy="450850"/>
            </a:xfrm>
            <a:prstGeom prst="rect">
              <a:avLst/>
            </a:prstGeom>
          </p:spPr>
        </p:pic>
      </p:gr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184" y="6244584"/>
            <a:ext cx="3124200" cy="457200"/>
          </a:xfrm>
          <a:prstGeom prst="rect">
            <a:avLst/>
          </a:prstGeom>
        </p:spPr>
      </p:pic>
    </p:spTree>
    <p:extLst>
      <p:ext uri="{BB962C8B-B14F-4D97-AF65-F5344CB8AC3E}">
        <p14:creationId xmlns:p14="http://schemas.microsoft.com/office/powerpoint/2010/main" val="3213032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41"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75" y="1981200"/>
            <a:ext cx="3818467"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CCECFF"/>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CCECFF"/>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568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911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14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7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82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614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14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97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817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354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02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557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751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59670E8-3C87-43B0-B06A-45EB0BB2317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1668455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670E8-3C87-43B0-B06A-45EB0BB2317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2363648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9670E8-3C87-43B0-B06A-45EB0BB2317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1658681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670E8-3C87-43B0-B06A-45EB0BB23177}"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655101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670E8-3C87-43B0-B06A-45EB0BB23177}" type="datetimeFigureOut">
              <a:rPr lang="en-US" smtClean="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269525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387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670E8-3C87-43B0-B06A-45EB0BB23177}" type="datetimeFigureOut">
              <a:rPr lang="en-US" smtClean="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3291653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670E8-3C87-43B0-B06A-45EB0BB23177}" type="datetimeFigureOut">
              <a:rPr lang="en-US" smtClean="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1843499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59670E8-3C87-43B0-B06A-45EB0BB23177}"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1839577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59670E8-3C87-43B0-B06A-45EB0BB23177}"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2964995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670E8-3C87-43B0-B06A-45EB0BB2317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115555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670E8-3C87-43B0-B06A-45EB0BB2317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33EA1-B17C-48B0-8AA1-60D4AC91909F}" type="slidenum">
              <a:rPr lang="en-US" smtClean="0"/>
              <a:t>‹#›</a:t>
            </a:fld>
            <a:endParaRPr lang="en-US"/>
          </a:p>
        </p:txBody>
      </p:sp>
    </p:spTree>
    <p:extLst>
      <p:ext uri="{BB962C8B-B14F-4D97-AF65-F5344CB8AC3E}">
        <p14:creationId xmlns:p14="http://schemas.microsoft.com/office/powerpoint/2010/main" val="167616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02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70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90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47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9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33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50000">
              <a:schemeClr val="bg1">
                <a:lumMod val="9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800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 id="214748372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50000">
              <a:schemeClr val="bg1">
                <a:lumMod val="9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757F7-5A6D-4331-8CEF-179DCED3B573}"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D7DEB-8F18-45D4-AD29-BF2FE6D04E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0357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59670E8-3C87-43B0-B06A-45EB0BB23177}" type="datetimeFigureOut">
              <a:rPr lang="en-US" smtClean="0"/>
              <a:t>9/23/2022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33EA1-B17C-48B0-8AA1-60D4AC91909F}" type="slidenum">
              <a:rPr lang="en-US" smtClean="0"/>
              <a:t>‹#›</a:t>
            </a:fld>
            <a:endParaRPr lang="en-US"/>
          </a:p>
        </p:txBody>
      </p:sp>
    </p:spTree>
    <p:extLst>
      <p:ext uri="{BB962C8B-B14F-4D97-AF65-F5344CB8AC3E}">
        <p14:creationId xmlns:p14="http://schemas.microsoft.com/office/powerpoint/2010/main" val="4135365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png"/><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338" y="0"/>
            <a:ext cx="9214339" cy="5335459"/>
          </a:xfrm>
          <a:prstGeom prst="rect">
            <a:avLst/>
          </a:prstGeom>
        </p:spPr>
      </p:pic>
      <p:sp>
        <p:nvSpPr>
          <p:cNvPr id="10" name="Title 1"/>
          <p:cNvSpPr txBox="1">
            <a:spLocks/>
          </p:cNvSpPr>
          <p:nvPr/>
        </p:nvSpPr>
        <p:spPr>
          <a:xfrm>
            <a:off x="522515" y="758824"/>
            <a:ext cx="806537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4000" b="1" dirty="0">
                <a:solidFill>
                  <a:prstClr val="white"/>
                </a:solidFill>
              </a:rPr>
              <a:t>Targeted Phosphorus and Sediment Reduction to North Fish Creek and </a:t>
            </a:r>
            <a:r>
              <a:rPr lang="en-US" sz="4000" b="1" dirty="0" err="1">
                <a:solidFill>
                  <a:prstClr val="white"/>
                </a:solidFill>
              </a:rPr>
              <a:t>Chequamegon</a:t>
            </a:r>
            <a:r>
              <a:rPr lang="en-US" sz="4000" b="1" dirty="0">
                <a:solidFill>
                  <a:prstClr val="white"/>
                </a:solidFill>
              </a:rPr>
              <a:t> Bay, Lake Superior</a:t>
            </a: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11" name="TextBox 10"/>
          <p:cNvSpPr txBox="1"/>
          <p:nvPr/>
        </p:nvSpPr>
        <p:spPr>
          <a:xfrm>
            <a:off x="8031768" y="5411658"/>
            <a:ext cx="11122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Photo: Ben Lee</a:t>
            </a:r>
          </a:p>
        </p:txBody>
      </p:sp>
      <p:sp>
        <p:nvSpPr>
          <p:cNvPr id="12" name="TextBox 11"/>
          <p:cNvSpPr txBox="1"/>
          <p:nvPr/>
        </p:nvSpPr>
        <p:spPr>
          <a:xfrm>
            <a:off x="21203" y="5006828"/>
            <a:ext cx="45507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Photo Credit: Bob Gross</a:t>
            </a:r>
          </a:p>
        </p:txBody>
      </p:sp>
      <p:sp>
        <p:nvSpPr>
          <p:cNvPr id="13" name="Subtitle 6"/>
          <p:cNvSpPr txBox="1">
            <a:spLocks/>
          </p:cNvSpPr>
          <p:nvPr/>
        </p:nvSpPr>
        <p:spPr>
          <a:xfrm>
            <a:off x="1199444" y="5335459"/>
            <a:ext cx="6400800" cy="1234830"/>
          </a:xfrm>
          <a:prstGeom prst="rect">
            <a:avLst/>
          </a:prstGeom>
          <a:solidFill>
            <a:schemeClr val="bg1"/>
          </a:solidFill>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600" b="1" dirty="0"/>
              <a:t>Matt Hudson</a:t>
            </a:r>
          </a:p>
          <a:p>
            <a:pPr marL="0" indent="0" algn="ctr">
              <a:buNone/>
            </a:pPr>
            <a:r>
              <a:rPr lang="en-US" sz="6000" b="1" dirty="0"/>
              <a:t>Associate Director-Great Lakes</a:t>
            </a:r>
          </a:p>
          <a:p>
            <a:pPr marL="0" indent="0" algn="ctr">
              <a:buNone/>
            </a:pPr>
            <a:r>
              <a:rPr lang="en-US" sz="6000" b="1" dirty="0"/>
              <a:t>Burke Center-Northland College </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8987"/>
            <a:ext cx="1816581" cy="56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493897" y="6251582"/>
            <a:ext cx="2590800" cy="584775"/>
          </a:xfrm>
          <a:prstGeom prst="rect">
            <a:avLst/>
          </a:prstGeom>
          <a:solidFill>
            <a:schemeClr val="bg1"/>
          </a:solidFill>
        </p:spPr>
        <p:txBody>
          <a:bodyPr wrap="square" rtlCol="0">
            <a:spAutoFit/>
          </a:bodyPr>
          <a:lstStyle/>
          <a:p>
            <a:pPr algn="ctr"/>
            <a:r>
              <a:rPr lang="en-US" sz="1600" b="1" dirty="0">
                <a:solidFill>
                  <a:srgbClr val="1F497D">
                    <a:lumMod val="75000"/>
                  </a:srgbClr>
                </a:solidFill>
                <a:latin typeface="Cambria" panose="02040503050406030204" pitchFamily="18" charset="0"/>
              </a:rPr>
              <a:t>Mary Griggs Burke Center</a:t>
            </a:r>
          </a:p>
          <a:p>
            <a:pPr algn="ctr"/>
            <a:r>
              <a:rPr lang="en-US" sz="1600" b="1" dirty="0">
                <a:solidFill>
                  <a:srgbClr val="1F497D">
                    <a:lumMod val="75000"/>
                  </a:srgbClr>
                </a:solidFill>
                <a:latin typeface="Cambria" panose="02040503050406030204" pitchFamily="18" charset="0"/>
              </a:rPr>
              <a:t> </a:t>
            </a:r>
            <a:r>
              <a:rPr lang="en-US" sz="1000" dirty="0">
                <a:solidFill>
                  <a:srgbClr val="1F497D">
                    <a:lumMod val="75000"/>
                  </a:srgbClr>
                </a:solidFill>
                <a:latin typeface="Cambria" panose="02040503050406030204" pitchFamily="18" charset="0"/>
              </a:rPr>
              <a:t>for</a:t>
            </a:r>
            <a:r>
              <a:rPr lang="en-US" sz="1600" dirty="0">
                <a:solidFill>
                  <a:srgbClr val="1F497D">
                    <a:lumMod val="75000"/>
                  </a:srgbClr>
                </a:solidFill>
                <a:latin typeface="Cambria" panose="02040503050406030204" pitchFamily="18" charset="0"/>
              </a:rPr>
              <a:t> Freshwater Innovation</a:t>
            </a:r>
          </a:p>
        </p:txBody>
      </p:sp>
    </p:spTree>
    <p:extLst>
      <p:ext uri="{BB962C8B-B14F-4D97-AF65-F5344CB8AC3E}">
        <p14:creationId xmlns:p14="http://schemas.microsoft.com/office/powerpoint/2010/main" val="1051986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title"/>
          </p:nvPr>
        </p:nvSpPr>
        <p:spPr>
          <a:xfrm>
            <a:off x="898270" y="-155927"/>
            <a:ext cx="7772400" cy="1066800"/>
          </a:xfrm>
        </p:spPr>
        <p:txBody>
          <a:bodyPr/>
          <a:lstStyle/>
          <a:p>
            <a:r>
              <a:rPr lang="en-US" altLang="en-US" sz="5400" dirty="0">
                <a:solidFill>
                  <a:srgbClr val="000099"/>
                </a:solidFill>
              </a:rPr>
              <a:t>Agricultural Intensity</a:t>
            </a:r>
          </a:p>
        </p:txBody>
      </p:sp>
      <p:sp>
        <p:nvSpPr>
          <p:cNvPr id="175110" name="Rectangle 6"/>
          <p:cNvSpPr>
            <a:spLocks noChangeArrowheads="1"/>
          </p:cNvSpPr>
          <p:nvPr/>
        </p:nvSpPr>
        <p:spPr bwMode="auto">
          <a:xfrm>
            <a:off x="2036234" y="298611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pitchFamily="18" charset="0"/>
              <a:ea typeface="+mn-ea"/>
              <a:cs typeface="+mn-cs"/>
            </a:endParaRPr>
          </a:p>
        </p:txBody>
      </p:sp>
      <p:sp>
        <p:nvSpPr>
          <p:cNvPr id="175112" name="Freeform 8"/>
          <p:cNvSpPr>
            <a:spLocks/>
          </p:cNvSpPr>
          <p:nvPr/>
        </p:nvSpPr>
        <p:spPr bwMode="auto">
          <a:xfrm>
            <a:off x="303389" y="4864131"/>
            <a:ext cx="925689" cy="1038225"/>
          </a:xfrm>
          <a:custGeom>
            <a:avLst/>
            <a:gdLst>
              <a:gd name="T0" fmla="*/ 613 w 656"/>
              <a:gd name="T1" fmla="*/ 490 h 654"/>
              <a:gd name="T2" fmla="*/ 594 w 656"/>
              <a:gd name="T3" fmla="*/ 517 h 654"/>
              <a:gd name="T4" fmla="*/ 551 w 656"/>
              <a:gd name="T5" fmla="*/ 566 h 654"/>
              <a:gd name="T6" fmla="*/ 498 w 656"/>
              <a:gd name="T7" fmla="*/ 605 h 654"/>
              <a:gd name="T8" fmla="*/ 443 w 656"/>
              <a:gd name="T9" fmla="*/ 634 h 654"/>
              <a:gd name="T10" fmla="*/ 384 w 656"/>
              <a:gd name="T11" fmla="*/ 651 h 654"/>
              <a:gd name="T12" fmla="*/ 321 w 656"/>
              <a:gd name="T13" fmla="*/ 654 h 654"/>
              <a:gd name="T14" fmla="*/ 256 w 656"/>
              <a:gd name="T15" fmla="*/ 644 h 654"/>
              <a:gd name="T16" fmla="*/ 193 w 656"/>
              <a:gd name="T17" fmla="*/ 624 h 654"/>
              <a:gd name="T18" fmla="*/ 164 w 656"/>
              <a:gd name="T19" fmla="*/ 608 h 654"/>
              <a:gd name="T20" fmla="*/ 111 w 656"/>
              <a:gd name="T21" fmla="*/ 572 h 654"/>
              <a:gd name="T22" fmla="*/ 65 w 656"/>
              <a:gd name="T23" fmla="*/ 523 h 654"/>
              <a:gd name="T24" fmla="*/ 33 w 656"/>
              <a:gd name="T25" fmla="*/ 471 h 654"/>
              <a:gd name="T26" fmla="*/ 10 w 656"/>
              <a:gd name="T27" fmla="*/ 412 h 654"/>
              <a:gd name="T28" fmla="*/ 0 w 656"/>
              <a:gd name="T29" fmla="*/ 350 h 654"/>
              <a:gd name="T30" fmla="*/ 3 w 656"/>
              <a:gd name="T31" fmla="*/ 288 h 654"/>
              <a:gd name="T32" fmla="*/ 16 w 656"/>
              <a:gd name="T33" fmla="*/ 222 h 654"/>
              <a:gd name="T34" fmla="*/ 46 w 656"/>
              <a:gd name="T35" fmla="*/ 164 h 654"/>
              <a:gd name="T36" fmla="*/ 62 w 656"/>
              <a:gd name="T37" fmla="*/ 134 h 654"/>
              <a:gd name="T38" fmla="*/ 105 w 656"/>
              <a:gd name="T39" fmla="*/ 85 h 654"/>
              <a:gd name="T40" fmla="*/ 157 w 656"/>
              <a:gd name="T41" fmla="*/ 46 h 654"/>
              <a:gd name="T42" fmla="*/ 213 w 656"/>
              <a:gd name="T43" fmla="*/ 20 h 654"/>
              <a:gd name="T44" fmla="*/ 275 w 656"/>
              <a:gd name="T45" fmla="*/ 4 h 654"/>
              <a:gd name="T46" fmla="*/ 338 w 656"/>
              <a:gd name="T47" fmla="*/ 0 h 654"/>
              <a:gd name="T48" fmla="*/ 400 w 656"/>
              <a:gd name="T49" fmla="*/ 7 h 654"/>
              <a:gd name="T50" fmla="*/ 462 w 656"/>
              <a:gd name="T51" fmla="*/ 30 h 654"/>
              <a:gd name="T52" fmla="*/ 492 w 656"/>
              <a:gd name="T53" fmla="*/ 43 h 654"/>
              <a:gd name="T54" fmla="*/ 548 w 656"/>
              <a:gd name="T55" fmla="*/ 82 h 654"/>
              <a:gd name="T56" fmla="*/ 590 w 656"/>
              <a:gd name="T57" fmla="*/ 131 h 654"/>
              <a:gd name="T58" fmla="*/ 623 w 656"/>
              <a:gd name="T59" fmla="*/ 183 h 654"/>
              <a:gd name="T60" fmla="*/ 646 w 656"/>
              <a:gd name="T61" fmla="*/ 242 h 654"/>
              <a:gd name="T62" fmla="*/ 656 w 656"/>
              <a:gd name="T63" fmla="*/ 304 h 654"/>
              <a:gd name="T64" fmla="*/ 653 w 656"/>
              <a:gd name="T65" fmla="*/ 366 h 654"/>
              <a:gd name="T66" fmla="*/ 639 w 656"/>
              <a:gd name="T67" fmla="*/ 428 h 654"/>
              <a:gd name="T68" fmla="*/ 613 w 656"/>
              <a:gd name="T69" fmla="*/ 49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6" h="654">
                <a:moveTo>
                  <a:pt x="328" y="327"/>
                </a:moveTo>
                <a:lnTo>
                  <a:pt x="613" y="490"/>
                </a:lnTo>
                <a:lnTo>
                  <a:pt x="613" y="490"/>
                </a:lnTo>
                <a:lnTo>
                  <a:pt x="594" y="517"/>
                </a:lnTo>
                <a:lnTo>
                  <a:pt x="574" y="543"/>
                </a:lnTo>
                <a:lnTo>
                  <a:pt x="551" y="566"/>
                </a:lnTo>
                <a:lnTo>
                  <a:pt x="525" y="588"/>
                </a:lnTo>
                <a:lnTo>
                  <a:pt x="498" y="605"/>
                </a:lnTo>
                <a:lnTo>
                  <a:pt x="472" y="621"/>
                </a:lnTo>
                <a:lnTo>
                  <a:pt x="443" y="634"/>
                </a:lnTo>
                <a:lnTo>
                  <a:pt x="413" y="644"/>
                </a:lnTo>
                <a:lnTo>
                  <a:pt x="384" y="651"/>
                </a:lnTo>
                <a:lnTo>
                  <a:pt x="351" y="654"/>
                </a:lnTo>
                <a:lnTo>
                  <a:pt x="321" y="654"/>
                </a:lnTo>
                <a:lnTo>
                  <a:pt x="288" y="651"/>
                </a:lnTo>
                <a:lnTo>
                  <a:pt x="256" y="644"/>
                </a:lnTo>
                <a:lnTo>
                  <a:pt x="226" y="637"/>
                </a:lnTo>
                <a:lnTo>
                  <a:pt x="193" y="624"/>
                </a:lnTo>
                <a:lnTo>
                  <a:pt x="164" y="608"/>
                </a:lnTo>
                <a:lnTo>
                  <a:pt x="164" y="608"/>
                </a:lnTo>
                <a:lnTo>
                  <a:pt x="134" y="592"/>
                </a:lnTo>
                <a:lnTo>
                  <a:pt x="111" y="572"/>
                </a:lnTo>
                <a:lnTo>
                  <a:pt x="85" y="549"/>
                </a:lnTo>
                <a:lnTo>
                  <a:pt x="65" y="523"/>
                </a:lnTo>
                <a:lnTo>
                  <a:pt x="49" y="497"/>
                </a:lnTo>
                <a:lnTo>
                  <a:pt x="33" y="471"/>
                </a:lnTo>
                <a:lnTo>
                  <a:pt x="20" y="441"/>
                </a:lnTo>
                <a:lnTo>
                  <a:pt x="10" y="412"/>
                </a:lnTo>
                <a:lnTo>
                  <a:pt x="3" y="379"/>
                </a:lnTo>
                <a:lnTo>
                  <a:pt x="0" y="350"/>
                </a:lnTo>
                <a:lnTo>
                  <a:pt x="0" y="317"/>
                </a:lnTo>
                <a:lnTo>
                  <a:pt x="3" y="288"/>
                </a:lnTo>
                <a:lnTo>
                  <a:pt x="6" y="255"/>
                </a:lnTo>
                <a:lnTo>
                  <a:pt x="16" y="222"/>
                </a:lnTo>
                <a:lnTo>
                  <a:pt x="29" y="193"/>
                </a:lnTo>
                <a:lnTo>
                  <a:pt x="46" y="164"/>
                </a:lnTo>
                <a:lnTo>
                  <a:pt x="46" y="164"/>
                </a:lnTo>
                <a:lnTo>
                  <a:pt x="62" y="134"/>
                </a:lnTo>
                <a:lnTo>
                  <a:pt x="82" y="108"/>
                </a:lnTo>
                <a:lnTo>
                  <a:pt x="105" y="85"/>
                </a:lnTo>
                <a:lnTo>
                  <a:pt x="131" y="66"/>
                </a:lnTo>
                <a:lnTo>
                  <a:pt x="157" y="46"/>
                </a:lnTo>
                <a:lnTo>
                  <a:pt x="184" y="33"/>
                </a:lnTo>
                <a:lnTo>
                  <a:pt x="213" y="20"/>
                </a:lnTo>
                <a:lnTo>
                  <a:pt x="243" y="10"/>
                </a:lnTo>
                <a:lnTo>
                  <a:pt x="275" y="4"/>
                </a:lnTo>
                <a:lnTo>
                  <a:pt x="305" y="0"/>
                </a:lnTo>
                <a:lnTo>
                  <a:pt x="338" y="0"/>
                </a:lnTo>
                <a:lnTo>
                  <a:pt x="367" y="0"/>
                </a:lnTo>
                <a:lnTo>
                  <a:pt x="400" y="7"/>
                </a:lnTo>
                <a:lnTo>
                  <a:pt x="433" y="17"/>
                </a:lnTo>
                <a:lnTo>
                  <a:pt x="462" y="30"/>
                </a:lnTo>
                <a:lnTo>
                  <a:pt x="492" y="43"/>
                </a:lnTo>
                <a:lnTo>
                  <a:pt x="492" y="43"/>
                </a:lnTo>
                <a:lnTo>
                  <a:pt x="521" y="62"/>
                </a:lnTo>
                <a:lnTo>
                  <a:pt x="548" y="82"/>
                </a:lnTo>
                <a:lnTo>
                  <a:pt x="571" y="105"/>
                </a:lnTo>
                <a:lnTo>
                  <a:pt x="590" y="131"/>
                </a:lnTo>
                <a:lnTo>
                  <a:pt x="610" y="157"/>
                </a:lnTo>
                <a:lnTo>
                  <a:pt x="623" y="183"/>
                </a:lnTo>
                <a:lnTo>
                  <a:pt x="636" y="213"/>
                </a:lnTo>
                <a:lnTo>
                  <a:pt x="646" y="242"/>
                </a:lnTo>
                <a:lnTo>
                  <a:pt x="653" y="271"/>
                </a:lnTo>
                <a:lnTo>
                  <a:pt x="656" y="304"/>
                </a:lnTo>
                <a:lnTo>
                  <a:pt x="656" y="334"/>
                </a:lnTo>
                <a:lnTo>
                  <a:pt x="653" y="366"/>
                </a:lnTo>
                <a:lnTo>
                  <a:pt x="649" y="399"/>
                </a:lnTo>
                <a:lnTo>
                  <a:pt x="639" y="428"/>
                </a:lnTo>
                <a:lnTo>
                  <a:pt x="626" y="461"/>
                </a:lnTo>
                <a:lnTo>
                  <a:pt x="613" y="490"/>
                </a:lnTo>
                <a:lnTo>
                  <a:pt x="328" y="3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pitchFamily="18" charset="0"/>
              <a:ea typeface="+mn-ea"/>
              <a:cs typeface="+mn-cs"/>
            </a:endParaRPr>
          </a:p>
        </p:txBody>
      </p:sp>
      <p:sp>
        <p:nvSpPr>
          <p:cNvPr id="2" name="TextBox 1"/>
          <p:cNvSpPr txBox="1"/>
          <p:nvPr/>
        </p:nvSpPr>
        <p:spPr>
          <a:xfrm>
            <a:off x="130644" y="6357354"/>
            <a:ext cx="88132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Chequamegon Bay area fields showing typical drainage network and livestock in upper right.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0" y="848158"/>
            <a:ext cx="8850304" cy="54806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265" y="848158"/>
            <a:ext cx="2965639" cy="2750738"/>
          </a:xfrm>
          <a:prstGeom prst="rect">
            <a:avLst/>
          </a:prstGeom>
        </p:spPr>
      </p:pic>
    </p:spTree>
    <p:extLst>
      <p:ext uri="{BB962C8B-B14F-4D97-AF65-F5344CB8AC3E}">
        <p14:creationId xmlns:p14="http://schemas.microsoft.com/office/powerpoint/2010/main" val="2512372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439" y="1111810"/>
            <a:ext cx="7765122" cy="5746190"/>
          </a:xfrm>
        </p:spPr>
      </p:pic>
      <p:sp>
        <p:nvSpPr>
          <p:cNvPr id="4" name="Rectangle 3"/>
          <p:cNvSpPr>
            <a:spLocks noGrp="1" noChangeArrowheads="1"/>
          </p:cNvSpPr>
          <p:nvPr>
            <p:ph type="title"/>
          </p:nvPr>
        </p:nvSpPr>
        <p:spPr>
          <a:xfrm>
            <a:off x="457200" y="136753"/>
            <a:ext cx="8229600" cy="1143000"/>
          </a:xfrm>
        </p:spPr>
        <p:txBody>
          <a:bodyPr/>
          <a:lstStyle/>
          <a:p>
            <a:r>
              <a:rPr lang="en-US" altLang="en-US" sz="5400" dirty="0">
                <a:solidFill>
                  <a:srgbClr val="000099"/>
                </a:solidFill>
              </a:rPr>
              <a:t>Bluff &amp; Valley Wall Erosion</a:t>
            </a:r>
          </a:p>
        </p:txBody>
      </p:sp>
    </p:spTree>
    <p:extLst>
      <p:ext uri="{BB962C8B-B14F-4D97-AF65-F5344CB8AC3E}">
        <p14:creationId xmlns:p14="http://schemas.microsoft.com/office/powerpoint/2010/main" val="3800303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7966"/>
            <a:ext cx="9138696" cy="5560034"/>
          </a:xfrm>
          <a:prstGeom prst="rect">
            <a:avLst/>
          </a:prstGeom>
        </p:spPr>
      </p:pic>
      <p:sp>
        <p:nvSpPr>
          <p:cNvPr id="5" name="TextBox 4"/>
          <p:cNvSpPr txBox="1"/>
          <p:nvPr/>
        </p:nvSpPr>
        <p:spPr>
          <a:xfrm>
            <a:off x="195943" y="6437086"/>
            <a:ext cx="3730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Photo: Bob Gross</a:t>
            </a:r>
          </a:p>
        </p:txBody>
      </p:sp>
      <p:sp>
        <p:nvSpPr>
          <p:cNvPr id="6" name="Rectangle 3"/>
          <p:cNvSpPr>
            <a:spLocks noGrp="1" noChangeArrowheads="1"/>
          </p:cNvSpPr>
          <p:nvPr>
            <p:ph type="title"/>
          </p:nvPr>
        </p:nvSpPr>
        <p:spPr>
          <a:xfrm>
            <a:off x="454548" y="103384"/>
            <a:ext cx="8229600" cy="1143000"/>
          </a:xfrm>
        </p:spPr>
        <p:txBody>
          <a:bodyPr/>
          <a:lstStyle/>
          <a:p>
            <a:r>
              <a:rPr lang="en-US" altLang="en-US" sz="5400" dirty="0">
                <a:solidFill>
                  <a:srgbClr val="000099"/>
                </a:solidFill>
              </a:rPr>
              <a:t>Sediment Plumes</a:t>
            </a:r>
          </a:p>
        </p:txBody>
      </p:sp>
    </p:spTree>
    <p:extLst>
      <p:ext uri="{BB962C8B-B14F-4D97-AF65-F5344CB8AC3E}">
        <p14:creationId xmlns:p14="http://schemas.microsoft.com/office/powerpoint/2010/main" val="381621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64"/>
          <p:cNvSpPr txBox="1">
            <a:spLocks noChangeArrowheads="1"/>
          </p:cNvSpPr>
          <p:nvPr/>
        </p:nvSpPr>
        <p:spPr bwMode="auto">
          <a:xfrm>
            <a:off x="496790" y="51969"/>
            <a:ext cx="7817544" cy="1077218"/>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99"/>
                </a:solidFill>
                <a:effectLst/>
                <a:uLnTx/>
                <a:uFillTx/>
                <a:latin typeface="Calibri"/>
                <a:ea typeface="+mn-ea"/>
                <a:cs typeface="Arial" panose="020B0604020202020204" pitchFamily="34" charset="0"/>
              </a:rPr>
              <a:t>Historical Land Cover Change Drives Excess Erosion and Sedimentation</a:t>
            </a:r>
          </a:p>
        </p:txBody>
      </p:sp>
      <p:graphicFrame>
        <p:nvGraphicFramePr>
          <p:cNvPr id="17" name="Object 2"/>
          <p:cNvGraphicFramePr>
            <a:graphicFrameLocks noChangeAspect="1"/>
          </p:cNvGraphicFramePr>
          <p:nvPr/>
        </p:nvGraphicFramePr>
        <p:xfrm>
          <a:off x="410390" y="1026518"/>
          <a:ext cx="8125227" cy="5831482"/>
        </p:xfrm>
        <a:graphic>
          <a:graphicData uri="http://schemas.openxmlformats.org/presentationml/2006/ole">
            <mc:AlternateContent xmlns:mc="http://schemas.openxmlformats.org/markup-compatibility/2006">
              <mc:Choice xmlns:v="urn:schemas-microsoft-com:vml" Requires="v">
                <p:oleObj name="Chart" r:id="rId3" imgW="9992106" imgH="6772656" progId="Excel.Chart.8">
                  <p:embed/>
                </p:oleObj>
              </mc:Choice>
              <mc:Fallback>
                <p:oleObj name="Chart" r:id="rId3" imgW="9992106" imgH="6772656" progId="Excel.Chart.8">
                  <p:embed/>
                  <p:pic>
                    <p:nvPicPr>
                      <p:cNvPr id="1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90" y="1026518"/>
                        <a:ext cx="8125227" cy="5831482"/>
                      </a:xfrm>
                      <a:prstGeom prst="rect">
                        <a:avLst/>
                      </a:prstGeom>
                      <a:solidFill>
                        <a:schemeClr val="bg1"/>
                      </a:solidFill>
                      <a:ln>
                        <a:noFill/>
                      </a:ln>
                      <a:effectLst/>
                    </p:spPr>
                  </p:pic>
                </p:oleObj>
              </mc:Fallback>
            </mc:AlternateContent>
          </a:graphicData>
        </a:graphic>
      </p:graphicFrame>
      <p:graphicFrame>
        <p:nvGraphicFramePr>
          <p:cNvPr id="18" name="Object 3"/>
          <p:cNvGraphicFramePr>
            <a:graphicFrameLocks noChangeAspect="1"/>
          </p:cNvGraphicFramePr>
          <p:nvPr/>
        </p:nvGraphicFramePr>
        <p:xfrm>
          <a:off x="2147573" y="1368714"/>
          <a:ext cx="6361047" cy="4711150"/>
        </p:xfrm>
        <a:graphic>
          <a:graphicData uri="http://schemas.openxmlformats.org/presentationml/2006/ole">
            <mc:AlternateContent xmlns:mc="http://schemas.openxmlformats.org/markup-compatibility/2006">
              <mc:Choice xmlns:v="urn:schemas-microsoft-com:vml" Requires="v">
                <p:oleObj name="Chart" r:id="rId5" imgW="9991954" imgH="6963156" progId="Excel.Chart.8">
                  <p:embed/>
                </p:oleObj>
              </mc:Choice>
              <mc:Fallback>
                <p:oleObj name="Chart" r:id="rId5" imgW="9991954" imgH="6963156" progId="Excel.Chart.8">
                  <p:embed/>
                  <p:pic>
                    <p:nvPicPr>
                      <p:cNvPr id="1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7573" y="1368714"/>
                        <a:ext cx="6361047" cy="4711150"/>
                      </a:xfrm>
                      <a:prstGeom prst="rect">
                        <a:avLst/>
                      </a:prstGeom>
                      <a:noFill/>
                      <a:ln>
                        <a:noFill/>
                      </a:ln>
                      <a:effectLst/>
                    </p:spPr>
                  </p:pic>
                </p:oleObj>
              </mc:Fallback>
            </mc:AlternateContent>
          </a:graphicData>
        </a:graphic>
      </p:graphicFrame>
      <p:sp>
        <p:nvSpPr>
          <p:cNvPr id="19" name="Text Box 8"/>
          <p:cNvSpPr txBox="1">
            <a:spLocks noChangeArrowheads="1"/>
          </p:cNvSpPr>
          <p:nvPr/>
        </p:nvSpPr>
        <p:spPr bwMode="auto">
          <a:xfrm>
            <a:off x="5673753" y="1395854"/>
            <a:ext cx="31767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ahoma" pitchFamily="34" charset="0"/>
                <a:ea typeface="+mn-ea"/>
                <a:cs typeface="+mn-cs"/>
              </a:rPr>
              <a:t>Fitzpatrick and Knox, 2001</a:t>
            </a:r>
          </a:p>
        </p:txBody>
      </p:sp>
    </p:spTree>
    <p:extLst>
      <p:ext uri="{BB962C8B-B14F-4D97-AF65-F5344CB8AC3E}">
        <p14:creationId xmlns:p14="http://schemas.microsoft.com/office/powerpoint/2010/main" val="82994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444" y="128002"/>
            <a:ext cx="7612380" cy="838200"/>
          </a:xfrm>
        </p:spPr>
        <p:txBody>
          <a:bodyPr>
            <a:normAutofit/>
          </a:bodyPr>
          <a:lstStyle/>
          <a:p>
            <a:r>
              <a:rPr lang="en-US" sz="4800" dirty="0">
                <a:solidFill>
                  <a:srgbClr val="000099"/>
                </a:solidFill>
              </a:rPr>
              <a:t>Increase in Event Magnitude</a:t>
            </a:r>
          </a:p>
        </p:txBody>
      </p:sp>
      <p:sp>
        <p:nvSpPr>
          <p:cNvPr id="4" name="Content Placeholder 3"/>
          <p:cNvSpPr>
            <a:spLocks noGrp="1"/>
          </p:cNvSpPr>
          <p:nvPr>
            <p:ph sz="half" idx="1"/>
          </p:nvPr>
        </p:nvSpPr>
        <p:spPr/>
        <p:txBody>
          <a:bodyPr/>
          <a:lstStyle/>
          <a:p>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784" t="2646" r="739" b="48923"/>
          <a:stretch/>
        </p:blipFill>
        <p:spPr>
          <a:xfrm>
            <a:off x="0" y="1070866"/>
            <a:ext cx="9177920" cy="5132369"/>
          </a:xfrm>
          <a:prstGeom prst="rect">
            <a:avLst/>
          </a:prstGeom>
        </p:spPr>
      </p:pic>
      <p:pic>
        <p:nvPicPr>
          <p:cNvPr id="13" name="Picture 12"/>
          <p:cNvPicPr/>
          <p:nvPr/>
        </p:nvPicPr>
        <p:blipFill rotWithShape="1">
          <a:blip r:embed="rId4" cstate="print">
            <a:extLst>
              <a:ext uri="{28A0092B-C50C-407E-A947-70E740481C1C}">
                <a14:useLocalDpi xmlns:a14="http://schemas.microsoft.com/office/drawing/2010/main" val="0"/>
              </a:ext>
            </a:extLst>
          </a:blip>
          <a:srcRect l="3543" t="4524" r="3517" b="3995"/>
          <a:stretch/>
        </p:blipFill>
        <p:spPr bwMode="auto">
          <a:xfrm>
            <a:off x="0" y="4448461"/>
            <a:ext cx="2093258" cy="1754774"/>
          </a:xfrm>
          <a:prstGeom prst="rect">
            <a:avLst/>
          </a:prstGeom>
          <a:noFill/>
          <a:ln>
            <a:solidFill>
              <a:schemeClr val="accent1"/>
            </a:solidFill>
          </a:ln>
          <a:extLst>
            <a:ext uri="{53640926-AAD7-44D8-BBD7-CCE9431645EC}">
              <a14:shadowObscured xmlns:a14="http://schemas.microsoft.com/office/drawing/2010/main"/>
            </a:ext>
          </a:extLst>
        </p:spPr>
      </p:pic>
      <p:sp>
        <p:nvSpPr>
          <p:cNvPr id="3" name="TextBox 2"/>
          <p:cNvSpPr txBox="1"/>
          <p:nvPr/>
        </p:nvSpPr>
        <p:spPr>
          <a:xfrm>
            <a:off x="5544000" y="1230870"/>
            <a:ext cx="3368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NOAA Atlas 14, vol. 8, 2013</a:t>
            </a:r>
          </a:p>
        </p:txBody>
      </p:sp>
    </p:spTree>
    <p:extLst>
      <p:ext uri="{BB962C8B-B14F-4D97-AF65-F5344CB8AC3E}">
        <p14:creationId xmlns:p14="http://schemas.microsoft.com/office/powerpoint/2010/main" val="342933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9"/>
                </a:solidFill>
              </a:rPr>
              <a:t>Science-informed Management Recommendations</a:t>
            </a:r>
          </a:p>
        </p:txBody>
      </p:sp>
      <p:sp>
        <p:nvSpPr>
          <p:cNvPr id="3" name="Content Placeholder 2"/>
          <p:cNvSpPr>
            <a:spLocks noGrp="1"/>
          </p:cNvSpPr>
          <p:nvPr>
            <p:ph idx="1"/>
          </p:nvPr>
        </p:nvSpPr>
        <p:spPr/>
        <p:txBody>
          <a:bodyPr/>
          <a:lstStyle/>
          <a:p>
            <a:r>
              <a:rPr lang="en-US" dirty="0">
                <a:solidFill>
                  <a:srgbClr val="000099"/>
                </a:solidFill>
              </a:rPr>
              <a:t>Target “Slow the Flow” practices in upper watershed to reduce flood peaks and bluff erosion</a:t>
            </a:r>
          </a:p>
          <a:p>
            <a:r>
              <a:rPr lang="en-US" dirty="0">
                <a:solidFill>
                  <a:srgbClr val="000099"/>
                </a:solidFill>
              </a:rPr>
              <a:t>Reduce In-Stream Sediment Sources Through Bluff Stabilization</a:t>
            </a:r>
          </a:p>
          <a:p>
            <a:endParaRPr lang="en-US" dirty="0"/>
          </a:p>
        </p:txBody>
      </p:sp>
    </p:spTree>
    <p:extLst>
      <p:ext uri="{BB962C8B-B14F-4D97-AF65-F5344CB8AC3E}">
        <p14:creationId xmlns:p14="http://schemas.microsoft.com/office/powerpoint/2010/main" val="367709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16" y="124828"/>
            <a:ext cx="8991984" cy="1143000"/>
          </a:xfrm>
        </p:spPr>
        <p:txBody>
          <a:bodyPr>
            <a:noAutofit/>
          </a:bodyPr>
          <a:lstStyle/>
          <a:p>
            <a:r>
              <a:rPr lang="en-US" sz="3600" dirty="0">
                <a:solidFill>
                  <a:srgbClr val="000099"/>
                </a:solidFill>
              </a:rPr>
              <a:t>Phase 1: Targeted Sediment Reduction to Chequamegon Bay</a:t>
            </a:r>
          </a:p>
        </p:txBody>
      </p:sp>
      <p:sp>
        <p:nvSpPr>
          <p:cNvPr id="3" name="Content Placeholder 2"/>
          <p:cNvSpPr>
            <a:spLocks noGrp="1"/>
          </p:cNvSpPr>
          <p:nvPr>
            <p:ph idx="1"/>
          </p:nvPr>
        </p:nvSpPr>
        <p:spPr>
          <a:solidFill>
            <a:schemeClr val="bg1"/>
          </a:solidFill>
        </p:spPr>
        <p:txBody>
          <a:bodyPr>
            <a:normAutofit fontScale="92500" lnSpcReduction="10000"/>
          </a:bodyPr>
          <a:lstStyle/>
          <a:p>
            <a:r>
              <a:rPr lang="en-US" dirty="0">
                <a:solidFill>
                  <a:srgbClr val="000099"/>
                </a:solidFill>
              </a:rPr>
              <a:t>Great Lakes Restoration Initiative: 2013-2018</a:t>
            </a:r>
          </a:p>
          <a:p>
            <a:pPr lvl="1"/>
            <a:r>
              <a:rPr lang="en-US" dirty="0">
                <a:solidFill>
                  <a:srgbClr val="000099"/>
                </a:solidFill>
              </a:rPr>
              <a:t>Great Lakes Commission: $173,172</a:t>
            </a:r>
          </a:p>
          <a:p>
            <a:pPr lvl="1"/>
            <a:r>
              <a:rPr lang="en-US" dirty="0">
                <a:solidFill>
                  <a:srgbClr val="000099"/>
                </a:solidFill>
              </a:rPr>
              <a:t>US Fish and Wildlife Service: $118,000 </a:t>
            </a:r>
          </a:p>
          <a:p>
            <a:r>
              <a:rPr lang="en-US" dirty="0">
                <a:solidFill>
                  <a:srgbClr val="000099"/>
                </a:solidFill>
              </a:rPr>
              <a:t>Goal of reducing excess sedimentation from Fish Creek to Chequamegon Bay and to improve fish habitat in creek.</a:t>
            </a:r>
          </a:p>
          <a:p>
            <a:r>
              <a:rPr lang="en-US" dirty="0">
                <a:solidFill>
                  <a:srgbClr val="000099"/>
                </a:solidFill>
              </a:rPr>
              <a:t>Working long-term goal of reducing sediment load from Fish Creek to Chequamegon Bay by 50%, or from about 29,000 metric </a:t>
            </a:r>
            <a:r>
              <a:rPr lang="en-US" dirty="0" err="1">
                <a:solidFill>
                  <a:srgbClr val="000099"/>
                </a:solidFill>
              </a:rPr>
              <a:t>tonnes</a:t>
            </a:r>
            <a:r>
              <a:rPr lang="en-US" dirty="0">
                <a:solidFill>
                  <a:srgbClr val="000099"/>
                </a:solidFill>
              </a:rPr>
              <a:t> to 14,500 metric </a:t>
            </a:r>
            <a:r>
              <a:rPr lang="en-US" dirty="0" err="1">
                <a:solidFill>
                  <a:srgbClr val="000099"/>
                </a:solidFill>
              </a:rPr>
              <a:t>tonnes</a:t>
            </a:r>
            <a:r>
              <a:rPr lang="en-US" dirty="0">
                <a:solidFill>
                  <a:srgbClr val="000099"/>
                </a:solidFill>
              </a:rPr>
              <a:t> annually.  </a:t>
            </a:r>
          </a:p>
          <a:p>
            <a:endParaRPr lang="en-US" dirty="0"/>
          </a:p>
        </p:txBody>
      </p:sp>
    </p:spTree>
    <p:extLst>
      <p:ext uri="{BB962C8B-B14F-4D97-AF65-F5344CB8AC3E}">
        <p14:creationId xmlns:p14="http://schemas.microsoft.com/office/powerpoint/2010/main" val="294960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638"/>
            <a:ext cx="9099137" cy="5118265"/>
          </a:xfrm>
          <a:prstGeom prst="rect">
            <a:avLst/>
          </a:prstGeom>
        </p:spPr>
      </p:pic>
    </p:spTree>
    <p:extLst>
      <p:ext uri="{BB962C8B-B14F-4D97-AF65-F5344CB8AC3E}">
        <p14:creationId xmlns:p14="http://schemas.microsoft.com/office/powerpoint/2010/main" val="296889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8793" y="2264569"/>
            <a:ext cx="7884515" cy="3263504"/>
          </a:xfrm>
          <a:prstGeom prst="rect">
            <a:avLst/>
          </a:prstGeom>
        </p:spPr>
      </p:pic>
      <p:sp>
        <p:nvSpPr>
          <p:cNvPr id="19" name="Title 1"/>
          <p:cNvSpPr txBox="1">
            <a:spLocks/>
          </p:cNvSpPr>
          <p:nvPr/>
        </p:nvSpPr>
        <p:spPr>
          <a:xfrm>
            <a:off x="-114300" y="276834"/>
            <a:ext cx="9370272"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99"/>
                </a:solidFill>
                <a:effectLst/>
                <a:uLnTx/>
                <a:uFillTx/>
                <a:latin typeface="Palatino Linotype" pitchFamily="18" charset="0"/>
                <a:ea typeface="+mj-ea"/>
                <a:cs typeface="+mj-cs"/>
              </a:rPr>
              <a:t>Photo Monitoring of Project Performance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8793" y="1322172"/>
            <a:ext cx="3592139" cy="267237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812" t="12496" r="66708" b="6863"/>
          <a:stretch/>
        </p:blipFill>
        <p:spPr>
          <a:xfrm>
            <a:off x="1062977" y="1010886"/>
            <a:ext cx="3212145" cy="31128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4728" y="1331157"/>
            <a:ext cx="3570456" cy="2677842"/>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937" t="13152" r="3294" b="11664"/>
          <a:stretch/>
        </p:blipFill>
        <p:spPr>
          <a:xfrm>
            <a:off x="5894962" y="1040070"/>
            <a:ext cx="1254868" cy="282102"/>
          </a:xfrm>
          <a:prstGeom prst="rect">
            <a:avLst/>
          </a:prstGeom>
          <a:ln>
            <a:solidFill>
              <a:schemeClr val="bg1"/>
            </a:solidFill>
          </a:ln>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793" y="4108696"/>
            <a:ext cx="3592139" cy="269410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3044" y="4108696"/>
            <a:ext cx="3592140" cy="2694105"/>
          </a:xfrm>
          <a:prstGeom prst="rect">
            <a:avLst/>
          </a:prstGeom>
        </p:spPr>
      </p:pic>
    </p:spTree>
    <p:extLst>
      <p:ext uri="{BB962C8B-B14F-4D97-AF65-F5344CB8AC3E}">
        <p14:creationId xmlns:p14="http://schemas.microsoft.com/office/powerpoint/2010/main" val="437649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349897"/>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99"/>
                </a:solidFill>
                <a:effectLst/>
                <a:uLnTx/>
                <a:uFillTx/>
                <a:latin typeface="Palatino Linotype" pitchFamily="18" charset="0"/>
                <a:ea typeface="+mj-ea"/>
                <a:cs typeface="+mj-cs"/>
              </a:rPr>
              <a:t>Phase 2 Project</a:t>
            </a:r>
            <a:r>
              <a:rPr kumimoji="0" lang="en-US" sz="3600" b="0" i="0" u="none" strike="noStrike" kern="1200" cap="none" spc="0" normalizeH="0" noProof="0" dirty="0">
                <a:ln>
                  <a:noFill/>
                </a:ln>
                <a:solidFill>
                  <a:srgbClr val="000099"/>
                </a:solidFill>
                <a:effectLst/>
                <a:uLnTx/>
                <a:uFillTx/>
                <a:latin typeface="Palatino Linotype" pitchFamily="18" charset="0"/>
                <a:ea typeface="+mj-ea"/>
                <a:cs typeface="+mj-cs"/>
              </a:rPr>
              <a:t> – Bluff Stabilizations Only</a:t>
            </a:r>
            <a:endParaRPr kumimoji="0" lang="en-US" sz="3600" b="0" i="0" u="none" strike="noStrike" kern="1200" cap="none" spc="0" normalizeH="0" baseline="0" noProof="0" dirty="0">
              <a:ln>
                <a:noFill/>
              </a:ln>
              <a:solidFill>
                <a:srgbClr val="000099"/>
              </a:solidFill>
              <a:effectLst/>
              <a:uLnTx/>
              <a:uFillTx/>
              <a:latin typeface="Palatino Linotype" pitchFamily="18" charset="0"/>
              <a:ea typeface="+mj-ea"/>
              <a:cs typeface="+mj-cs"/>
            </a:endParaRPr>
          </a:p>
        </p:txBody>
      </p:sp>
      <p:sp>
        <p:nvSpPr>
          <p:cNvPr id="7" name="Content Placeholder 6"/>
          <p:cNvSpPr>
            <a:spLocks noGrp="1"/>
          </p:cNvSpPr>
          <p:nvPr>
            <p:ph idx="1"/>
          </p:nvPr>
        </p:nvSpPr>
        <p:spPr>
          <a:xfrm>
            <a:off x="457200" y="1318417"/>
            <a:ext cx="8229600" cy="4525963"/>
          </a:xfrm>
        </p:spPr>
        <p:txBody>
          <a:bodyPr/>
          <a:lstStyle/>
          <a:p>
            <a:r>
              <a:rPr lang="en-US" dirty="0">
                <a:solidFill>
                  <a:srgbClr val="000099"/>
                </a:solidFill>
              </a:rPr>
              <a:t>Great Lakes Commission, GLSNRP: $199,726</a:t>
            </a:r>
            <a:endParaRPr lang="en-US" sz="2600" dirty="0">
              <a:solidFill>
                <a:srgbClr val="000099"/>
              </a:solidFill>
            </a:endParaRPr>
          </a:p>
          <a:p>
            <a:r>
              <a:rPr lang="en-US" sz="3000" dirty="0">
                <a:solidFill>
                  <a:srgbClr val="000099"/>
                </a:solidFill>
              </a:rPr>
              <a:t>Coastal Program, USFWS: $122,881</a:t>
            </a:r>
          </a:p>
          <a:p>
            <a:endParaRPr lang="en-US"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1865" y="3254084"/>
            <a:ext cx="8920269" cy="3384841"/>
          </a:xfrm>
          <a:prstGeom prst="rect">
            <a:avLst/>
          </a:prstGeom>
        </p:spPr>
      </p:pic>
      <p:sp>
        <p:nvSpPr>
          <p:cNvPr id="15" name="Oval 14"/>
          <p:cNvSpPr/>
          <p:nvPr/>
        </p:nvSpPr>
        <p:spPr>
          <a:xfrm>
            <a:off x="1241806" y="5861508"/>
            <a:ext cx="250443" cy="24618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718" y="4334044"/>
            <a:ext cx="2449142" cy="2515336"/>
          </a:xfrm>
          <a:prstGeom prst="rect">
            <a:avLst/>
          </a:prstGeom>
        </p:spPr>
      </p:pic>
      <p:cxnSp>
        <p:nvCxnSpPr>
          <p:cNvPr id="17" name="Straight Arrow Connector 16"/>
          <p:cNvCxnSpPr/>
          <p:nvPr/>
        </p:nvCxnSpPr>
        <p:spPr>
          <a:xfrm flipH="1" flipV="1">
            <a:off x="5422901" y="5346701"/>
            <a:ext cx="1777999" cy="4976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546223" y="5844380"/>
            <a:ext cx="250443" cy="24618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47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otsmqt.com/wp-content/uploads/2015/03/unnamed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874" y="957526"/>
            <a:ext cx="9132126" cy="479013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866074" y="4133237"/>
            <a:ext cx="1443788" cy="102669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5884955" y="6472905"/>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Photo Credit: NASA</a:t>
            </a:r>
          </a:p>
        </p:txBody>
      </p:sp>
    </p:spTree>
    <p:extLst>
      <p:ext uri="{BB962C8B-B14F-4D97-AF65-F5344CB8AC3E}">
        <p14:creationId xmlns:p14="http://schemas.microsoft.com/office/powerpoint/2010/main" val="4566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0"/>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99"/>
                </a:solidFill>
                <a:effectLst/>
                <a:uLnTx/>
                <a:uFillTx/>
                <a:latin typeface="Palatino Linotype" pitchFamily="18" charset="0"/>
              </a:rPr>
              <a:t>Project Site</a:t>
            </a:r>
            <a:r>
              <a:rPr lang="en-US" sz="3600" dirty="0">
                <a:solidFill>
                  <a:srgbClr val="000099"/>
                </a:solidFill>
                <a:latin typeface="Palatino Linotype" pitchFamily="18" charset="0"/>
              </a:rPr>
              <a:t>:</a:t>
            </a:r>
            <a:r>
              <a:rPr kumimoji="0" lang="en-US" sz="3600" b="0" i="0" u="none" strike="noStrike" kern="1200" cap="none" spc="0" normalizeH="0" noProof="0" dirty="0">
                <a:ln>
                  <a:noFill/>
                </a:ln>
                <a:solidFill>
                  <a:srgbClr val="000099"/>
                </a:solidFill>
                <a:effectLst/>
                <a:uLnTx/>
                <a:uFillTx/>
                <a:latin typeface="Palatino Linotype" pitchFamily="18" charset="0"/>
              </a:rPr>
              <a:t> Casualty of 2018 Flood</a:t>
            </a:r>
            <a:endParaRPr kumimoji="0" lang="en-US" sz="3600" b="0" i="0" u="none" strike="noStrike" kern="1200" cap="none" spc="0" normalizeH="0" baseline="0" noProof="0" dirty="0">
              <a:ln>
                <a:noFill/>
              </a:ln>
              <a:solidFill>
                <a:srgbClr val="000099"/>
              </a:solidFill>
              <a:effectLst/>
              <a:uLnTx/>
              <a:uFillTx/>
              <a:latin typeface="Palatino Linotype" pitchFamily="18" charset="0"/>
            </a:endParaRPr>
          </a:p>
        </p:txBody>
      </p:sp>
      <p:sp>
        <p:nvSpPr>
          <p:cNvPr id="25" name="TextBox 24"/>
          <p:cNvSpPr txBox="1"/>
          <p:nvPr/>
        </p:nvSpPr>
        <p:spPr>
          <a:xfrm>
            <a:off x="6900984" y="6441585"/>
            <a:ext cx="2286000" cy="451406"/>
          </a:xfrm>
          <a:prstGeom prst="rect">
            <a:avLst/>
          </a:prstGeom>
          <a:noFill/>
        </p:spPr>
        <p:txBody>
          <a:bodyPr wrap="square" rtlCol="0">
            <a:spAutoFit/>
          </a:bodyPr>
          <a:lstStyle/>
          <a:p>
            <a:pPr algn="ctr">
              <a:lnSpc>
                <a:spcPts val="1400"/>
              </a:lnSpc>
            </a:pPr>
            <a:r>
              <a:rPr lang="en-US" sz="1400" b="1" dirty="0">
                <a:solidFill>
                  <a:srgbClr val="1F497D">
                    <a:lumMod val="75000"/>
                  </a:srgbClr>
                </a:solidFill>
                <a:latin typeface="Cambria" panose="02040503050406030204" pitchFamily="18" charset="0"/>
              </a:rPr>
              <a:t>Mary Griggs Burke Center</a:t>
            </a:r>
          </a:p>
          <a:p>
            <a:pPr algn="ctr">
              <a:lnSpc>
                <a:spcPts val="1400"/>
              </a:lnSpc>
            </a:pPr>
            <a:r>
              <a:rPr lang="en-US" sz="1000" b="1" dirty="0">
                <a:solidFill>
                  <a:srgbClr val="1F497D">
                    <a:lumMod val="75000"/>
                  </a:srgbClr>
                </a:solidFill>
                <a:latin typeface="Cambria" panose="02040503050406030204" pitchFamily="18" charset="0"/>
              </a:rPr>
              <a:t> </a:t>
            </a:r>
            <a:r>
              <a:rPr lang="en-US" sz="1000" dirty="0">
                <a:solidFill>
                  <a:srgbClr val="1F497D">
                    <a:lumMod val="75000"/>
                  </a:srgbClr>
                </a:solidFill>
                <a:latin typeface="Cambria" panose="02040503050406030204" pitchFamily="18" charset="0"/>
              </a:rPr>
              <a:t>for </a:t>
            </a:r>
            <a:r>
              <a:rPr lang="en-US" sz="1400" dirty="0">
                <a:solidFill>
                  <a:srgbClr val="1F497D">
                    <a:lumMod val="75000"/>
                  </a:srgbClr>
                </a:solidFill>
                <a:latin typeface="Cambria" panose="02040503050406030204" pitchFamily="18" charset="0"/>
              </a:rPr>
              <a:t>Freshwater Innovation</a:t>
            </a:r>
          </a:p>
        </p:txBody>
      </p:sp>
      <p:pic>
        <p:nvPicPr>
          <p:cNvPr id="26" name="Picture 48" descr="http://www.american-school-search.com/images/logo/northland-colleg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204" b="36776"/>
          <a:stretch/>
        </p:blipFill>
        <p:spPr bwMode="auto">
          <a:xfrm>
            <a:off x="0" y="6529103"/>
            <a:ext cx="1428750" cy="328899"/>
          </a:xfrm>
          <a:prstGeom prst="rect">
            <a:avLst/>
          </a:prstGeom>
          <a:solidFill>
            <a:srgbClr val="F7F7F7"/>
          </a:solidFill>
        </p:spPr>
      </p:pic>
      <p:pic>
        <p:nvPicPr>
          <p:cNvPr id="2" name="Content Placeholder 1"/>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2042315" y="638175"/>
            <a:ext cx="4680259" cy="356649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71999" y="4204667"/>
            <a:ext cx="4463351" cy="265516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554" y="4171507"/>
            <a:ext cx="4382445" cy="2671949"/>
          </a:xfrm>
          <a:prstGeom prst="rect">
            <a:avLst/>
          </a:prstGeom>
        </p:spPr>
      </p:pic>
    </p:spTree>
    <p:extLst>
      <p:ext uri="{BB962C8B-B14F-4D97-AF65-F5344CB8AC3E}">
        <p14:creationId xmlns:p14="http://schemas.microsoft.com/office/powerpoint/2010/main" val="6809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42984" y="185192"/>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99"/>
                </a:solidFill>
                <a:effectLst/>
                <a:uLnTx/>
                <a:uFillTx/>
                <a:latin typeface="Palatino Linotype" pitchFamily="18" charset="0"/>
                <a:ea typeface="+mj-ea"/>
                <a:cs typeface="+mj-cs"/>
              </a:rPr>
              <a:t>Project</a:t>
            </a:r>
            <a:r>
              <a:rPr kumimoji="0" lang="en-US" sz="3600" b="0" i="0" u="none" strike="noStrike" kern="1200" cap="none" spc="0" normalizeH="0" noProof="0" dirty="0">
                <a:ln>
                  <a:noFill/>
                </a:ln>
                <a:solidFill>
                  <a:srgbClr val="000099"/>
                </a:solidFill>
                <a:effectLst/>
                <a:uLnTx/>
                <a:uFillTx/>
                <a:latin typeface="Palatino Linotype" pitchFamily="18" charset="0"/>
                <a:ea typeface="+mj-ea"/>
                <a:cs typeface="+mj-cs"/>
              </a:rPr>
              <a:t> Site: About 630ft long, 55ft high</a:t>
            </a:r>
            <a:endParaRPr kumimoji="0" lang="en-US" sz="3600" b="0" i="0" u="none" strike="noStrike" kern="1200" cap="none" spc="0" normalizeH="0" baseline="0" noProof="0" dirty="0">
              <a:ln>
                <a:noFill/>
              </a:ln>
              <a:solidFill>
                <a:srgbClr val="000099"/>
              </a:solidFill>
              <a:effectLst/>
              <a:uLnTx/>
              <a:uFillTx/>
              <a:latin typeface="Palatino Linotype" pitchFamily="18" charset="0"/>
              <a:ea typeface="+mj-ea"/>
              <a:cs typeface="+mj-cs"/>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1882" y="2158064"/>
            <a:ext cx="8058717" cy="4525963"/>
          </a:xfrm>
        </p:spPr>
      </p:pic>
      <p:sp>
        <p:nvSpPr>
          <p:cNvPr id="10" name="Content Placeholder 6"/>
          <p:cNvSpPr txBox="1">
            <a:spLocks/>
          </p:cNvSpPr>
          <p:nvPr/>
        </p:nvSpPr>
        <p:spPr>
          <a:xfrm>
            <a:off x="466441" y="103609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solidFill>
                  <a:srgbClr val="000099"/>
                </a:solidFill>
              </a:rPr>
              <a:t>Estimated to contribute 4,444 tons of sediment and 3,777 pounds of P annually (STEPL estimate).  </a:t>
            </a:r>
          </a:p>
        </p:txBody>
      </p:sp>
    </p:spTree>
    <p:extLst>
      <p:ext uri="{BB962C8B-B14F-4D97-AF65-F5344CB8AC3E}">
        <p14:creationId xmlns:p14="http://schemas.microsoft.com/office/powerpoint/2010/main" val="3232565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427010"/>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99"/>
                </a:solidFill>
                <a:effectLst/>
                <a:uLnTx/>
                <a:uFillTx/>
                <a:latin typeface="Palatino Linotype" pitchFamily="18" charset="0"/>
                <a:ea typeface="+mj-ea"/>
                <a:cs typeface="+mj-cs"/>
              </a:rPr>
              <a:t>Phase 2 Project</a:t>
            </a:r>
            <a:r>
              <a:rPr kumimoji="0" lang="en-US" b="0" i="0" u="none" strike="noStrike" kern="1200" cap="none" spc="0" normalizeH="0" noProof="0" dirty="0">
                <a:ln>
                  <a:noFill/>
                </a:ln>
                <a:solidFill>
                  <a:srgbClr val="000099"/>
                </a:solidFill>
                <a:effectLst/>
                <a:uLnTx/>
                <a:uFillTx/>
                <a:latin typeface="Palatino Linotype" pitchFamily="18" charset="0"/>
                <a:ea typeface="+mj-ea"/>
                <a:cs typeface="+mj-cs"/>
              </a:rPr>
              <a:t> Partners</a:t>
            </a:r>
            <a:endParaRPr kumimoji="0" lang="en-US" b="0" i="0" u="none" strike="noStrike" kern="1200" cap="none" spc="0" normalizeH="0" baseline="0" noProof="0" dirty="0">
              <a:ln>
                <a:noFill/>
              </a:ln>
              <a:solidFill>
                <a:srgbClr val="000099"/>
              </a:solidFill>
              <a:effectLst/>
              <a:uLnTx/>
              <a:uFillTx/>
              <a:latin typeface="Palatino Linotype" pitchFamily="18" charset="0"/>
              <a:ea typeface="+mj-ea"/>
              <a:cs typeface="+mj-cs"/>
            </a:endParaRPr>
          </a:p>
        </p:txBody>
      </p:sp>
      <p:sp>
        <p:nvSpPr>
          <p:cNvPr id="7" name="Content Placeholder 6"/>
          <p:cNvSpPr>
            <a:spLocks noGrp="1"/>
          </p:cNvSpPr>
          <p:nvPr>
            <p:ph idx="1"/>
          </p:nvPr>
        </p:nvSpPr>
        <p:spPr/>
        <p:txBody>
          <a:bodyPr>
            <a:normAutofit/>
          </a:bodyPr>
          <a:lstStyle/>
          <a:p>
            <a:r>
              <a:rPr lang="en-US" sz="3000" dirty="0">
                <a:solidFill>
                  <a:srgbClr val="000099"/>
                </a:solidFill>
              </a:rPr>
              <a:t>Northland College: Project coordination and communications</a:t>
            </a:r>
          </a:p>
          <a:p>
            <a:r>
              <a:rPr lang="en-US" sz="3000" dirty="0">
                <a:solidFill>
                  <a:srgbClr val="000099"/>
                </a:solidFill>
              </a:rPr>
              <a:t>Wisconsin DNR: Landowner, permitting</a:t>
            </a:r>
          </a:p>
          <a:p>
            <a:r>
              <a:rPr lang="en-US" sz="3000" dirty="0">
                <a:solidFill>
                  <a:srgbClr val="000099"/>
                </a:solidFill>
              </a:rPr>
              <a:t>Fish Creek Restoration &amp; Inter-</a:t>
            </a:r>
            <a:r>
              <a:rPr lang="en-US" sz="3000" dirty="0" err="1">
                <a:solidFill>
                  <a:srgbClr val="000099"/>
                </a:solidFill>
              </a:rPr>
              <a:t>Fluve</a:t>
            </a:r>
            <a:r>
              <a:rPr lang="en-US" sz="3000" dirty="0">
                <a:solidFill>
                  <a:srgbClr val="000099"/>
                </a:solidFill>
              </a:rPr>
              <a:t>: Engineering</a:t>
            </a:r>
          </a:p>
          <a:p>
            <a:r>
              <a:rPr lang="en-US" sz="3000" dirty="0">
                <a:solidFill>
                  <a:srgbClr val="000099"/>
                </a:solidFill>
              </a:rPr>
              <a:t>US Forest Service &amp; Bayfield Co: Sourcing logs</a:t>
            </a:r>
          </a:p>
          <a:p>
            <a:r>
              <a:rPr lang="en-US" sz="3000" dirty="0">
                <a:solidFill>
                  <a:srgbClr val="000099"/>
                </a:solidFill>
              </a:rPr>
              <a:t>Private landowners – John and Laura Moore</a:t>
            </a:r>
          </a:p>
          <a:p>
            <a:endParaRPr lang="en-US" dirty="0"/>
          </a:p>
        </p:txBody>
      </p:sp>
    </p:spTree>
    <p:extLst>
      <p:ext uri="{BB962C8B-B14F-4D97-AF65-F5344CB8AC3E}">
        <p14:creationId xmlns:p14="http://schemas.microsoft.com/office/powerpoint/2010/main" val="1755523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198" y="2045527"/>
            <a:ext cx="8229600" cy="4525963"/>
          </a:xfrm>
        </p:spPr>
        <p:txBody>
          <a:bodyPr/>
          <a:lstStyle/>
          <a:p>
            <a:endParaRPr lang="en-US" dirty="0"/>
          </a:p>
        </p:txBody>
      </p:sp>
      <p:pic>
        <p:nvPicPr>
          <p:cNvPr id="4" name="Picture 3">
            <a:extLst>
              <a:ext uri="{FF2B5EF4-FFF2-40B4-BE49-F238E27FC236}">
                <a16:creationId xmlns:a16="http://schemas.microsoft.com/office/drawing/2014/main" id="{C462E2A3-0704-414E-8BD5-2251D9D6AF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2331" y="938151"/>
            <a:ext cx="9691581" cy="5919849"/>
          </a:xfrm>
          <a:prstGeom prst="rect">
            <a:avLst/>
          </a:prstGeom>
        </p:spPr>
      </p:pic>
      <p:sp>
        <p:nvSpPr>
          <p:cNvPr id="5" name="TextBox 4">
            <a:extLst>
              <a:ext uri="{FF2B5EF4-FFF2-40B4-BE49-F238E27FC236}">
                <a16:creationId xmlns:a16="http://schemas.microsoft.com/office/drawing/2014/main" id="{10D16F30-FDAE-4FEE-BB9A-49ED4D62BB38}"/>
              </a:ext>
            </a:extLst>
          </p:cNvPr>
          <p:cNvSpPr txBox="1"/>
          <p:nvPr/>
        </p:nvSpPr>
        <p:spPr>
          <a:xfrm>
            <a:off x="6547693" y="2955452"/>
            <a:ext cx="1122935" cy="523220"/>
          </a:xfrm>
          <a:prstGeom prst="rect">
            <a:avLst/>
          </a:prstGeom>
          <a:noFill/>
        </p:spPr>
        <p:txBody>
          <a:bodyPr wrap="square" rtlCol="0">
            <a:spAutoFit/>
          </a:bodyPr>
          <a:lstStyle/>
          <a:p>
            <a:pPr algn="ctr"/>
            <a:r>
              <a:rPr lang="en-US" sz="1400" b="1" dirty="0">
                <a:ln w="9525">
                  <a:solidFill>
                    <a:prstClr val="black"/>
                  </a:solidFill>
                  <a:prstDash val="solid"/>
                </a:ln>
                <a:solidFill>
                  <a:prstClr val="white"/>
                </a:solidFill>
                <a:effectLst>
                  <a:outerShdw blurRad="12700" dist="38100" dir="2700000" algn="tl" rotWithShape="0">
                    <a:prstClr val="white">
                      <a:lumMod val="50000"/>
                    </a:prstClr>
                  </a:outerShdw>
                </a:effectLst>
                <a:latin typeface="Arial Black" panose="020B0A04020102020204" pitchFamily="34" charset="0"/>
              </a:rPr>
              <a:t>John W. Moore</a:t>
            </a:r>
          </a:p>
        </p:txBody>
      </p:sp>
      <p:sp>
        <p:nvSpPr>
          <p:cNvPr id="6" name="TextBox 5">
            <a:extLst>
              <a:ext uri="{FF2B5EF4-FFF2-40B4-BE49-F238E27FC236}">
                <a16:creationId xmlns:a16="http://schemas.microsoft.com/office/drawing/2014/main" id="{7D802D08-96C4-497C-9FBB-6393E7BDB691}"/>
              </a:ext>
            </a:extLst>
          </p:cNvPr>
          <p:cNvSpPr txBox="1"/>
          <p:nvPr/>
        </p:nvSpPr>
        <p:spPr>
          <a:xfrm>
            <a:off x="3580035" y="2990468"/>
            <a:ext cx="1947573"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w="9525">
                  <a:solidFill>
                    <a:prstClr val="black"/>
                  </a:solidFill>
                  <a:prstDash val="solid"/>
                </a:ln>
                <a:solidFill>
                  <a:prstClr val="white"/>
                </a:solidFill>
                <a:effectLst>
                  <a:outerShdw blurRad="12700" dist="38100" dir="2700000" algn="tl" rotWithShape="0">
                    <a:prstClr val="white">
                      <a:lumMod val="50000"/>
                    </a:prstClr>
                  </a:outerShdw>
                </a:effectLst>
                <a:uLnTx/>
                <a:uFillTx/>
                <a:latin typeface="Arial Black" panose="020B0A04020102020204" pitchFamily="34" charset="0"/>
              </a:rPr>
              <a:t>DNR State of Wisconsin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82F9A6AE-510B-4D5C-BCCC-EFF579FDE5D7}"/>
              </a:ext>
            </a:extLst>
          </p:cNvPr>
          <p:cNvSpPr txBox="1"/>
          <p:nvPr/>
        </p:nvSpPr>
        <p:spPr>
          <a:xfrm>
            <a:off x="2133962" y="2832342"/>
            <a:ext cx="1338856" cy="523220"/>
          </a:xfrm>
          <a:prstGeom prst="rect">
            <a:avLst/>
          </a:prstGeom>
          <a:noFill/>
        </p:spPr>
        <p:txBody>
          <a:bodyPr wrap="square" rtlCol="0">
            <a:spAutoFit/>
          </a:bodyPr>
          <a:lstStyle/>
          <a:p>
            <a:pPr algn="ctr"/>
            <a:r>
              <a:rPr lang="en-US" sz="1400" b="1" dirty="0">
                <a:ln w="9525">
                  <a:solidFill>
                    <a:prstClr val="black"/>
                  </a:solidFill>
                  <a:prstDash val="solid"/>
                </a:ln>
                <a:solidFill>
                  <a:prstClr val="white"/>
                </a:solidFill>
                <a:effectLst>
                  <a:outerShdw blurRad="12700" dist="38100" dir="2700000" algn="tl" rotWithShape="0">
                    <a:prstClr val="white">
                      <a:lumMod val="50000"/>
                    </a:prstClr>
                  </a:outerShdw>
                </a:effectLst>
                <a:latin typeface="Arial Black" panose="020B0A04020102020204" pitchFamily="34" charset="0"/>
              </a:rPr>
              <a:t>Keith Elliot Wilber</a:t>
            </a:r>
          </a:p>
        </p:txBody>
      </p:sp>
      <p:sp>
        <p:nvSpPr>
          <p:cNvPr id="8" name="TextBox 7">
            <a:extLst>
              <a:ext uri="{FF2B5EF4-FFF2-40B4-BE49-F238E27FC236}">
                <a16:creationId xmlns:a16="http://schemas.microsoft.com/office/drawing/2014/main" id="{561C3B47-B565-4377-A023-A37D70AF4D62}"/>
              </a:ext>
            </a:extLst>
          </p:cNvPr>
          <p:cNvSpPr txBox="1"/>
          <p:nvPr/>
        </p:nvSpPr>
        <p:spPr>
          <a:xfrm rot="426200">
            <a:off x="2009213" y="4297059"/>
            <a:ext cx="3807220" cy="261610"/>
          </a:xfrm>
          <a:prstGeom prst="rect">
            <a:avLst/>
          </a:prstGeom>
          <a:noFill/>
        </p:spPr>
        <p:txBody>
          <a:bodyPr wrap="square" rtlCol="0">
            <a:spAutoFit/>
          </a:bodyPr>
          <a:lstStyle/>
          <a:p>
            <a:r>
              <a:rPr lang="en-US" sz="1100" b="1" dirty="0">
                <a:ln w="9525">
                  <a:solidFill>
                    <a:prstClr val="black"/>
                  </a:solidFill>
                  <a:prstDash val="solid"/>
                </a:ln>
                <a:solidFill>
                  <a:prstClr val="white"/>
                </a:solidFill>
                <a:effectLst>
                  <a:outerShdw blurRad="12700" dist="38100" dir="2700000" algn="tl" rotWithShape="0">
                    <a:prstClr val="white">
                      <a:lumMod val="50000"/>
                    </a:prstClr>
                  </a:outerShdw>
                </a:effectLst>
                <a:latin typeface="Arial Black" panose="020B0A04020102020204" pitchFamily="34" charset="0"/>
              </a:rPr>
              <a:t>HWY Commission</a:t>
            </a:r>
          </a:p>
        </p:txBody>
      </p:sp>
      <p:sp>
        <p:nvSpPr>
          <p:cNvPr id="9" name="TextBox 8">
            <a:extLst>
              <a:ext uri="{FF2B5EF4-FFF2-40B4-BE49-F238E27FC236}">
                <a16:creationId xmlns:a16="http://schemas.microsoft.com/office/drawing/2014/main" id="{B6EDDFC0-F45A-46A0-9E33-62671F64BD15}"/>
              </a:ext>
            </a:extLst>
          </p:cNvPr>
          <p:cNvSpPr txBox="1"/>
          <p:nvPr/>
        </p:nvSpPr>
        <p:spPr>
          <a:xfrm>
            <a:off x="2803390" y="5967228"/>
            <a:ext cx="3014608"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Access Road Estimated Length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From Moore Property: 1840 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From HWY 2: 2650 ft</a:t>
            </a:r>
          </a:p>
        </p:txBody>
      </p:sp>
      <p:sp>
        <p:nvSpPr>
          <p:cNvPr id="10" name="Rectangle 9">
            <a:extLst>
              <a:ext uri="{FF2B5EF4-FFF2-40B4-BE49-F238E27FC236}">
                <a16:creationId xmlns:a16="http://schemas.microsoft.com/office/drawing/2014/main" id="{5BE3F21E-FFE9-42D8-890D-902B1E9E0841}"/>
              </a:ext>
            </a:extLst>
          </p:cNvPr>
          <p:cNvSpPr/>
          <p:nvPr/>
        </p:nvSpPr>
        <p:spPr>
          <a:xfrm>
            <a:off x="-222331" y="5967228"/>
            <a:ext cx="1564243" cy="89077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A9D8FB2-7B1A-4FDE-9335-67F06235B884}"/>
              </a:ext>
            </a:extLst>
          </p:cNvPr>
          <p:cNvSpPr/>
          <p:nvPr/>
        </p:nvSpPr>
        <p:spPr>
          <a:xfrm>
            <a:off x="6947065" y="5967229"/>
            <a:ext cx="2522185" cy="89077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itle 1"/>
          <p:cNvSpPr txBox="1">
            <a:spLocks/>
          </p:cNvSpPr>
          <p:nvPr/>
        </p:nvSpPr>
        <p:spPr>
          <a:xfrm>
            <a:off x="51459" y="9995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99"/>
                </a:solidFill>
                <a:effectLst/>
                <a:uLnTx/>
                <a:uFillTx/>
                <a:latin typeface="Palatino Linotype" pitchFamily="18" charset="0"/>
                <a:ea typeface="+mj-ea"/>
                <a:cs typeface="+mj-cs"/>
              </a:rPr>
              <a:t>Construction Access</a:t>
            </a:r>
          </a:p>
        </p:txBody>
      </p:sp>
    </p:spTree>
    <p:extLst>
      <p:ext uri="{BB962C8B-B14F-4D97-AF65-F5344CB8AC3E}">
        <p14:creationId xmlns:p14="http://schemas.microsoft.com/office/powerpoint/2010/main" val="3456766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9"/>
                </a:solidFill>
              </a:rPr>
              <a:t>Project Timeline</a:t>
            </a:r>
          </a:p>
        </p:txBody>
      </p:sp>
      <p:sp>
        <p:nvSpPr>
          <p:cNvPr id="3" name="Content Placeholder 2"/>
          <p:cNvSpPr>
            <a:spLocks noGrp="1"/>
          </p:cNvSpPr>
          <p:nvPr>
            <p:ph idx="1"/>
          </p:nvPr>
        </p:nvSpPr>
        <p:spPr/>
        <p:txBody>
          <a:bodyPr/>
          <a:lstStyle/>
          <a:p>
            <a:r>
              <a:rPr lang="en-US" dirty="0">
                <a:solidFill>
                  <a:srgbClr val="000099"/>
                </a:solidFill>
              </a:rPr>
              <a:t>10/1/2020: grant period begins</a:t>
            </a:r>
          </a:p>
          <a:p>
            <a:r>
              <a:rPr lang="en-US" dirty="0">
                <a:solidFill>
                  <a:srgbClr val="000099"/>
                </a:solidFill>
              </a:rPr>
              <a:t>Fall 2020: survey and preliminary design work</a:t>
            </a:r>
          </a:p>
          <a:p>
            <a:r>
              <a:rPr lang="en-US" dirty="0">
                <a:solidFill>
                  <a:srgbClr val="000099"/>
                </a:solidFill>
              </a:rPr>
              <a:t>Winter/spring 2021: </a:t>
            </a:r>
          </a:p>
          <a:p>
            <a:pPr lvl="1"/>
            <a:r>
              <a:rPr lang="en-US" dirty="0">
                <a:solidFill>
                  <a:srgbClr val="000099"/>
                </a:solidFill>
              </a:rPr>
              <a:t>project partner &amp; pre-application meeting</a:t>
            </a:r>
          </a:p>
          <a:p>
            <a:pPr lvl="1"/>
            <a:r>
              <a:rPr lang="en-US" dirty="0">
                <a:solidFill>
                  <a:srgbClr val="000099"/>
                </a:solidFill>
              </a:rPr>
              <a:t>Final design, permitting, material sourcing</a:t>
            </a:r>
          </a:p>
          <a:p>
            <a:r>
              <a:rPr lang="en-US" dirty="0">
                <a:solidFill>
                  <a:srgbClr val="000099"/>
                </a:solidFill>
              </a:rPr>
              <a:t>9/30/2021: in-stream construction completed!</a:t>
            </a:r>
          </a:p>
        </p:txBody>
      </p:sp>
    </p:spTree>
    <p:extLst>
      <p:ext uri="{BB962C8B-B14F-4D97-AF65-F5344CB8AC3E}">
        <p14:creationId xmlns:p14="http://schemas.microsoft.com/office/powerpoint/2010/main" val="4249841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5" y="2789238"/>
            <a:ext cx="5262031" cy="40166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218" y="3243956"/>
            <a:ext cx="4817298" cy="36140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5078" y="38550"/>
            <a:ext cx="4865932" cy="32439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0" y="1"/>
            <a:ext cx="4376668" cy="3282502"/>
          </a:xfrm>
          <a:prstGeom prst="rect">
            <a:avLst/>
          </a:prstGeom>
        </p:spPr>
      </p:pic>
    </p:spTree>
    <p:extLst>
      <p:ext uri="{BB962C8B-B14F-4D97-AF65-F5344CB8AC3E}">
        <p14:creationId xmlns:p14="http://schemas.microsoft.com/office/powerpoint/2010/main" val="118807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656" y="4207"/>
            <a:ext cx="8229600" cy="1143000"/>
          </a:xfrm>
        </p:spPr>
        <p:txBody>
          <a:bodyPr/>
          <a:lstStyle/>
          <a:p>
            <a:r>
              <a:rPr lang="en-US" dirty="0">
                <a:solidFill>
                  <a:srgbClr val="000099"/>
                </a:solidFill>
              </a:rPr>
              <a:t>Media Event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549" y="1040203"/>
            <a:ext cx="4419600" cy="33147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456" y="1040203"/>
            <a:ext cx="4419600" cy="33147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07" y="4456590"/>
            <a:ext cx="7748137" cy="15525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370" y="5647674"/>
            <a:ext cx="5035686" cy="1091065"/>
          </a:xfrm>
          <a:prstGeom prst="rect">
            <a:avLst/>
          </a:prstGeom>
          <a:ln>
            <a:solidFill>
              <a:schemeClr val="tx1"/>
            </a:solidFill>
          </a:ln>
        </p:spPr>
      </p:pic>
    </p:spTree>
    <p:extLst>
      <p:ext uri="{BB962C8B-B14F-4D97-AF65-F5344CB8AC3E}">
        <p14:creationId xmlns:p14="http://schemas.microsoft.com/office/powerpoint/2010/main" val="253764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38"/>
            <a:ext cx="8229600" cy="1143000"/>
          </a:xfrm>
        </p:spPr>
        <p:txBody>
          <a:bodyPr/>
          <a:lstStyle/>
          <a:p>
            <a:r>
              <a:rPr lang="en-US" dirty="0">
                <a:solidFill>
                  <a:srgbClr val="000099"/>
                </a:solidFill>
              </a:rPr>
              <a:t>Tree Planting – May 2022</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4874" y="1211107"/>
            <a:ext cx="7435988" cy="5572462"/>
          </a:xfrm>
          <a:prstGeom prst="rect">
            <a:avLst/>
          </a:prstGeom>
        </p:spPr>
      </p:pic>
    </p:spTree>
    <p:extLst>
      <p:ext uri="{BB962C8B-B14F-4D97-AF65-F5344CB8AC3E}">
        <p14:creationId xmlns:p14="http://schemas.microsoft.com/office/powerpoint/2010/main" val="2283569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761" y="3920244"/>
            <a:ext cx="1508891" cy="122083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226" y="1868228"/>
            <a:ext cx="4514815" cy="338611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868229"/>
            <a:ext cx="4524771" cy="3371850"/>
          </a:xfrm>
          <a:prstGeom prst="rect">
            <a:avLst/>
          </a:prstGeom>
        </p:spPr>
      </p:pic>
      <p:sp>
        <p:nvSpPr>
          <p:cNvPr id="6" name="Title 1"/>
          <p:cNvSpPr>
            <a:spLocks noGrp="1"/>
          </p:cNvSpPr>
          <p:nvPr>
            <p:ph type="title"/>
          </p:nvPr>
        </p:nvSpPr>
        <p:spPr>
          <a:xfrm>
            <a:off x="457200" y="142538"/>
            <a:ext cx="8229600" cy="1143000"/>
          </a:xfrm>
        </p:spPr>
        <p:txBody>
          <a:bodyPr/>
          <a:lstStyle/>
          <a:p>
            <a:r>
              <a:rPr lang="en-US" dirty="0">
                <a:solidFill>
                  <a:srgbClr val="000099"/>
                </a:solidFill>
              </a:rPr>
              <a:t>Pre- and Post-Restoration</a:t>
            </a:r>
          </a:p>
        </p:txBody>
      </p:sp>
    </p:spTree>
    <p:extLst>
      <p:ext uri="{BB962C8B-B14F-4D97-AF65-F5344CB8AC3E}">
        <p14:creationId xmlns:p14="http://schemas.microsoft.com/office/powerpoint/2010/main" val="1720164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9"/>
                </a:solidFill>
              </a:rPr>
              <a:t>Moore Site – Completed August 2022</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67768" y="1926432"/>
            <a:ext cx="4576232" cy="343217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 y="1926432"/>
            <a:ext cx="4581525" cy="3436144"/>
          </a:xfrm>
          <a:prstGeom prst="rect">
            <a:avLst/>
          </a:prstGeom>
        </p:spPr>
      </p:pic>
    </p:spTree>
    <p:extLst>
      <p:ext uri="{BB962C8B-B14F-4D97-AF65-F5344CB8AC3E}">
        <p14:creationId xmlns:p14="http://schemas.microsoft.com/office/powerpoint/2010/main" val="217053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2525"/>
            <a:ext cx="9144000" cy="496350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15404" y="4931261"/>
            <a:ext cx="4274289" cy="192673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30" y="4938691"/>
            <a:ext cx="2825770" cy="192030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931260"/>
            <a:ext cx="2902688" cy="1927735"/>
          </a:xfrm>
          <a:prstGeom prst="rect">
            <a:avLst/>
          </a:prstGeom>
        </p:spPr>
      </p:pic>
      <p:sp>
        <p:nvSpPr>
          <p:cNvPr id="7" name="TextBox 6"/>
          <p:cNvSpPr txBox="1"/>
          <p:nvPr/>
        </p:nvSpPr>
        <p:spPr>
          <a:xfrm>
            <a:off x="388710" y="631329"/>
            <a:ext cx="6587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lright Sans Regular"/>
                <a:ea typeface="+mn-ea"/>
                <a:cs typeface="+mn-cs"/>
              </a:rPr>
              <a:t>Kakagon</a:t>
            </a:r>
            <a:r>
              <a:rPr kumimoji="0" lang="en-US" sz="2400" b="0" i="0" u="none" strike="noStrike" kern="1200" cap="none" spc="0" normalizeH="0" baseline="0" noProof="0" dirty="0">
                <a:ln>
                  <a:noFill/>
                </a:ln>
                <a:solidFill>
                  <a:prstClr val="white"/>
                </a:solidFill>
                <a:effectLst/>
                <a:uLnTx/>
                <a:uFillTx/>
                <a:latin typeface="Alright Sans Regular"/>
                <a:ea typeface="+mn-ea"/>
                <a:cs typeface="+mn-cs"/>
              </a:rPr>
              <a:t> and Bad River Sloughs</a:t>
            </a:r>
          </a:p>
        </p:txBody>
      </p:sp>
      <p:sp>
        <p:nvSpPr>
          <p:cNvPr id="8" name="TextBox 7"/>
          <p:cNvSpPr txBox="1"/>
          <p:nvPr/>
        </p:nvSpPr>
        <p:spPr>
          <a:xfrm>
            <a:off x="5922534" y="4512048"/>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Jim Meeker, Ted Cline</a:t>
            </a:r>
          </a:p>
        </p:txBody>
      </p:sp>
      <p:sp>
        <p:nvSpPr>
          <p:cNvPr id="9" name="TextBox 8"/>
          <p:cNvSpPr txBox="1"/>
          <p:nvPr/>
        </p:nvSpPr>
        <p:spPr>
          <a:xfrm>
            <a:off x="-901874" y="6574584"/>
            <a:ext cx="380456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Andrea </a:t>
            </a:r>
            <a:r>
              <a:rPr kumimoji="0" lang="en-US" sz="1200" b="0" i="1" u="none" strike="noStrike" kern="1200" cap="none" spc="0" normalizeH="0" baseline="0" noProof="0" dirty="0" err="1">
                <a:ln>
                  <a:noFill/>
                </a:ln>
                <a:solidFill>
                  <a:prstClr val="white"/>
                </a:solidFill>
                <a:effectLst/>
                <a:uLnTx/>
                <a:uFillTx/>
                <a:latin typeface="Calibri"/>
                <a:ea typeface="+mn-ea"/>
                <a:cs typeface="+mn-cs"/>
              </a:rPr>
              <a:t>Pokrzywinski</a:t>
            </a:r>
            <a:endParaRPr kumimoji="0" lang="en-US" sz="1200" b="0" i="1"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p:cNvSpPr txBox="1"/>
          <p:nvPr/>
        </p:nvSpPr>
        <p:spPr>
          <a:xfrm>
            <a:off x="3098796" y="6560098"/>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Wisconsin DNR</a:t>
            </a:r>
          </a:p>
        </p:txBody>
      </p:sp>
      <p:sp>
        <p:nvSpPr>
          <p:cNvPr id="11" name="TextBox 10"/>
          <p:cNvSpPr txBox="1"/>
          <p:nvPr/>
        </p:nvSpPr>
        <p:spPr>
          <a:xfrm>
            <a:off x="6050072" y="6539196"/>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ramsar.org</a:t>
            </a:r>
          </a:p>
        </p:txBody>
      </p:sp>
    </p:spTree>
    <p:extLst>
      <p:ext uri="{BB962C8B-B14F-4D97-AF65-F5344CB8AC3E}">
        <p14:creationId xmlns:p14="http://schemas.microsoft.com/office/powerpoint/2010/main" val="753487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3"/>
            <a:ext cx="8229600" cy="1143000"/>
          </a:xfrm>
        </p:spPr>
        <p:txBody>
          <a:bodyPr/>
          <a:lstStyle/>
          <a:p>
            <a:r>
              <a:rPr lang="en-US" dirty="0">
                <a:solidFill>
                  <a:srgbClr val="000099"/>
                </a:solidFill>
              </a:rPr>
              <a:t>Next Steps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72149" y="4512705"/>
            <a:ext cx="3274052" cy="2183370"/>
          </a:xfrm>
        </p:spPr>
      </p:pic>
      <p:sp>
        <p:nvSpPr>
          <p:cNvPr id="6" name="Content Placeholder 6"/>
          <p:cNvSpPr txBox="1">
            <a:spLocks/>
          </p:cNvSpPr>
          <p:nvPr/>
        </p:nvSpPr>
        <p:spPr>
          <a:xfrm>
            <a:off x="457200" y="134302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solidFill>
                  <a:srgbClr val="000099"/>
                </a:solidFill>
              </a:rPr>
              <a:t>Complete video – estimated completion spring 2023</a:t>
            </a:r>
          </a:p>
          <a:p>
            <a:r>
              <a:rPr lang="en-US" sz="3000" dirty="0">
                <a:solidFill>
                  <a:srgbClr val="000099"/>
                </a:solidFill>
              </a:rPr>
              <a:t>Winter 2022/23 meeting with partners to discuss next priorities – apply for a phase 3 project in 2023?</a:t>
            </a:r>
          </a:p>
          <a:p>
            <a:r>
              <a:rPr lang="en-US" sz="3000" dirty="0">
                <a:solidFill>
                  <a:srgbClr val="000099"/>
                </a:solidFill>
              </a:rPr>
              <a:t>Continue to monitor project with photo points and surveys as resources allow</a:t>
            </a:r>
          </a:p>
          <a:p>
            <a:endParaRPr lang="en-US" dirty="0"/>
          </a:p>
        </p:txBody>
      </p:sp>
    </p:spTree>
    <p:extLst>
      <p:ext uri="{BB962C8B-B14F-4D97-AF65-F5344CB8AC3E}">
        <p14:creationId xmlns:p14="http://schemas.microsoft.com/office/powerpoint/2010/main" val="1200902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9"/>
                </a:solidFill>
              </a:rPr>
              <a:t>Questions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168" y="1956390"/>
            <a:ext cx="8857664" cy="3952156"/>
          </a:xfrm>
          <a:prstGeom prst="rect">
            <a:avLst/>
          </a:prstGeom>
        </p:spPr>
      </p:pic>
    </p:spTree>
    <p:extLst>
      <p:ext uri="{BB962C8B-B14F-4D97-AF65-F5344CB8AC3E}">
        <p14:creationId xmlns:p14="http://schemas.microsoft.com/office/powerpoint/2010/main" val="89009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336158"/>
            <a:ext cx="4626630" cy="257256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24296" y="-16484"/>
            <a:ext cx="3219704" cy="439201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26630" y="4375534"/>
            <a:ext cx="4517370" cy="2533186"/>
          </a:xfrm>
          <a:prstGeom prst="rect">
            <a:avLst/>
          </a:prstGeom>
        </p:spPr>
      </p:pic>
      <p:sp>
        <p:nvSpPr>
          <p:cNvPr id="6" name="TextBox 5"/>
          <p:cNvSpPr txBox="1"/>
          <p:nvPr/>
        </p:nvSpPr>
        <p:spPr>
          <a:xfrm>
            <a:off x="191308" y="317431"/>
            <a:ext cx="5511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Apostle Islands National Lakeshore</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8" y="-16484"/>
            <a:ext cx="6588027" cy="4392018"/>
          </a:xfrm>
          <a:prstGeom prst="rect">
            <a:avLst/>
          </a:prstGeom>
        </p:spPr>
      </p:pic>
      <p:sp>
        <p:nvSpPr>
          <p:cNvPr id="9" name="TextBox 8"/>
          <p:cNvSpPr txBox="1"/>
          <p:nvPr/>
        </p:nvSpPr>
        <p:spPr>
          <a:xfrm>
            <a:off x="211321" y="210060"/>
            <a:ext cx="5511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lright Sans Regular"/>
                <a:ea typeface="+mn-ea"/>
                <a:cs typeface="+mn-cs"/>
              </a:rPr>
              <a:t>Apostle Islands National Lakeshore</a:t>
            </a:r>
          </a:p>
        </p:txBody>
      </p:sp>
      <p:sp>
        <p:nvSpPr>
          <p:cNvPr id="10" name="TextBox 9"/>
          <p:cNvSpPr txBox="1"/>
          <p:nvPr/>
        </p:nvSpPr>
        <p:spPr>
          <a:xfrm>
            <a:off x="5987184" y="4059159"/>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wisconsinshipwrecks.org</a:t>
            </a:r>
          </a:p>
        </p:txBody>
      </p:sp>
      <p:sp>
        <p:nvSpPr>
          <p:cNvPr id="11" name="TextBox 10"/>
          <p:cNvSpPr txBox="1"/>
          <p:nvPr/>
        </p:nvSpPr>
        <p:spPr>
          <a:xfrm>
            <a:off x="6050072" y="6581001"/>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flickr.com</a:t>
            </a:r>
          </a:p>
        </p:txBody>
      </p:sp>
      <p:sp>
        <p:nvSpPr>
          <p:cNvPr id="12" name="TextBox 11"/>
          <p:cNvSpPr txBox="1"/>
          <p:nvPr/>
        </p:nvSpPr>
        <p:spPr>
          <a:xfrm>
            <a:off x="1400070" y="6581000"/>
            <a:ext cx="309392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Photo: P. </a:t>
            </a:r>
            <a:r>
              <a:rPr kumimoji="0" lang="en-US" sz="1200" b="0" i="1" u="none" strike="noStrike" kern="1200" cap="none" spc="0" normalizeH="0" baseline="0" noProof="0" dirty="0" err="1">
                <a:ln>
                  <a:noFill/>
                </a:ln>
                <a:solidFill>
                  <a:prstClr val="white"/>
                </a:solidFill>
                <a:effectLst/>
                <a:uLnTx/>
                <a:uFillTx/>
                <a:latin typeface="Calibri"/>
                <a:ea typeface="+mn-ea"/>
                <a:cs typeface="+mn-cs"/>
              </a:rPr>
              <a:t>Ignatious</a:t>
            </a:r>
            <a:r>
              <a:rPr kumimoji="0" lang="en-US" sz="1200" b="0" i="1" u="none" strike="noStrike" kern="1200" cap="none" spc="0" normalizeH="0" baseline="0" noProof="0" dirty="0">
                <a:ln>
                  <a:noFill/>
                </a:ln>
                <a:solidFill>
                  <a:prstClr val="white"/>
                </a:solidFill>
                <a:effectLst/>
                <a:uLnTx/>
                <a:uFillTx/>
                <a:latin typeface="Calibri"/>
                <a:ea typeface="+mn-ea"/>
                <a:cs typeface="+mn-cs"/>
              </a:rPr>
              <a:t> Murphy </a:t>
            </a:r>
          </a:p>
        </p:txBody>
      </p:sp>
    </p:spTree>
    <p:extLst>
      <p:ext uri="{BB962C8B-B14F-4D97-AF65-F5344CB8AC3E}">
        <p14:creationId xmlns:p14="http://schemas.microsoft.com/office/powerpoint/2010/main" val="402119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5" y="383613"/>
            <a:ext cx="9470570" cy="838200"/>
          </a:xfrm>
        </p:spPr>
        <p:txBody>
          <a:bodyPr>
            <a:noAutofit/>
          </a:bodyPr>
          <a:lstStyle/>
          <a:p>
            <a:r>
              <a:rPr lang="en-US" sz="5400" dirty="0">
                <a:solidFill>
                  <a:srgbClr val="000099"/>
                </a:solidFill>
              </a:rPr>
              <a:t>Climate Change “Hot Spot”</a:t>
            </a:r>
            <a:endParaRPr lang="en-US" sz="5400" dirty="0">
              <a:solidFill>
                <a:schemeClr val="accent1">
                  <a:lumMod val="50000"/>
                </a:schemeClr>
              </a:solidFill>
              <a:latin typeface="Palatino Linotype"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5579"/>
            <a:ext cx="5182051" cy="38812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170" y="1715579"/>
            <a:ext cx="4540033" cy="3881206"/>
          </a:xfrm>
          <a:prstGeom prst="rect">
            <a:avLst/>
          </a:prstGeom>
        </p:spPr>
      </p:pic>
    </p:spTree>
    <p:extLst>
      <p:ext uri="{BB962C8B-B14F-4D97-AF65-F5344CB8AC3E}">
        <p14:creationId xmlns:p14="http://schemas.microsoft.com/office/powerpoint/2010/main" val="726298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3139" y="0"/>
            <a:ext cx="10610231" cy="6858000"/>
          </a:xfrm>
          <a:prstGeom prst="rect">
            <a:avLst/>
          </a:prstGeom>
        </p:spPr>
      </p:pic>
      <p:sp>
        <p:nvSpPr>
          <p:cNvPr id="4" name="Title 3"/>
          <p:cNvSpPr>
            <a:spLocks noGrp="1"/>
          </p:cNvSpPr>
          <p:nvPr>
            <p:ph type="title"/>
          </p:nvPr>
        </p:nvSpPr>
        <p:spPr>
          <a:xfrm>
            <a:off x="338203" y="196482"/>
            <a:ext cx="8031018" cy="1143000"/>
          </a:xfrm>
        </p:spPr>
        <p:txBody>
          <a:bodyPr/>
          <a:lstStyle/>
          <a:p>
            <a:pPr algn="l"/>
            <a:r>
              <a:rPr lang="en-US" dirty="0">
                <a:solidFill>
                  <a:schemeClr val="bg1"/>
                </a:solidFill>
              </a:rPr>
              <a:t>NOAA MODIS Satellite Imagery</a:t>
            </a:r>
            <a:br>
              <a:rPr lang="en-US" dirty="0">
                <a:solidFill>
                  <a:schemeClr val="bg1"/>
                </a:solidFill>
              </a:rPr>
            </a:br>
            <a:r>
              <a:rPr lang="en-US" dirty="0">
                <a:solidFill>
                  <a:schemeClr val="bg1"/>
                </a:solidFill>
              </a:rPr>
              <a:t>June 19 2018</a:t>
            </a:r>
          </a:p>
        </p:txBody>
      </p:sp>
    </p:spTree>
    <p:extLst>
      <p:ext uri="{BB962C8B-B14F-4D97-AF65-F5344CB8AC3E}">
        <p14:creationId xmlns:p14="http://schemas.microsoft.com/office/powerpoint/2010/main" val="385484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20" y="-76200"/>
            <a:ext cx="8437563" cy="1143000"/>
          </a:xfrm>
        </p:spPr>
        <p:txBody>
          <a:bodyPr>
            <a:normAutofit/>
          </a:bodyPr>
          <a:lstStyle/>
          <a:p>
            <a:pPr>
              <a:defRPr/>
            </a:pPr>
            <a:endParaRPr lang="en-US" sz="5400" dirty="0">
              <a:solidFill>
                <a:srgbClr val="000099"/>
              </a:solidFill>
            </a:endParaRPr>
          </a:p>
        </p:txBody>
      </p:sp>
      <p:sp>
        <p:nvSpPr>
          <p:cNvPr id="13" name="TextBox 12"/>
          <p:cNvSpPr txBox="1"/>
          <p:nvPr/>
        </p:nvSpPr>
        <p:spPr>
          <a:xfrm>
            <a:off x="24881" y="5656308"/>
            <a:ext cx="4588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2018 Bloom in Cornucopia, WI. Photo Credits: Brenda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Moraska</a:t>
            </a:r>
            <a:r>
              <a:rPr kumimoji="0" lang="en-US" sz="2000" b="0" i="0" u="none" strike="noStrike" kern="1200" cap="none" spc="0" normalizeH="0" baseline="0" noProof="0" dirty="0">
                <a:ln>
                  <a:noFill/>
                </a:ln>
                <a:solidFill>
                  <a:prstClr val="white"/>
                </a:solidFill>
                <a:effectLst/>
                <a:uLnTx/>
                <a:uFillTx/>
                <a:latin typeface="Calibri"/>
                <a:ea typeface="+mn-ea"/>
                <a:cs typeface="+mn-cs"/>
              </a:rPr>
              <a:t> Lafrancois –NPS.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218" y="-297"/>
            <a:ext cx="6035563" cy="6858594"/>
          </a:xfrm>
          <a:prstGeom prst="rect">
            <a:avLst/>
          </a:prstGeom>
        </p:spPr>
      </p:pic>
    </p:spTree>
    <p:extLst>
      <p:ext uri="{BB962C8B-B14F-4D97-AF65-F5344CB8AC3E}">
        <p14:creationId xmlns:p14="http://schemas.microsoft.com/office/powerpoint/2010/main" val="2107163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20" y="-76200"/>
            <a:ext cx="8437563" cy="1143000"/>
          </a:xfrm>
        </p:spPr>
        <p:txBody>
          <a:bodyPr>
            <a:normAutofit/>
          </a:bodyPr>
          <a:lstStyle/>
          <a:p>
            <a:pPr>
              <a:defRPr/>
            </a:pPr>
            <a:r>
              <a:rPr lang="en-US" sz="5400" dirty="0">
                <a:solidFill>
                  <a:srgbClr val="000099"/>
                </a:solidFill>
              </a:rPr>
              <a:t>Vulnerable to Erosion</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653" y="875102"/>
            <a:ext cx="5867400" cy="601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6" y="859716"/>
            <a:ext cx="2976684" cy="1931110"/>
          </a:xfrm>
          <a:prstGeom prst="rect">
            <a:avLst/>
          </a:prstGeom>
        </p:spPr>
      </p:pic>
      <p:cxnSp>
        <p:nvCxnSpPr>
          <p:cNvPr id="16" name="Straight Arrow Connector 15"/>
          <p:cNvCxnSpPr/>
          <p:nvPr/>
        </p:nvCxnSpPr>
        <p:spPr>
          <a:xfrm>
            <a:off x="513922" y="1573279"/>
            <a:ext cx="2391203" cy="20081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56772" y="1466850"/>
            <a:ext cx="57150" cy="1064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069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title"/>
          </p:nvPr>
        </p:nvSpPr>
        <p:spPr>
          <a:xfrm>
            <a:off x="898270" y="-155927"/>
            <a:ext cx="7772400" cy="1066800"/>
          </a:xfrm>
        </p:spPr>
        <p:txBody>
          <a:bodyPr/>
          <a:lstStyle/>
          <a:p>
            <a:r>
              <a:rPr lang="en-US" altLang="en-US" sz="5400" dirty="0">
                <a:solidFill>
                  <a:srgbClr val="000099"/>
                </a:solidFill>
              </a:rPr>
              <a:t>Land Cover Change</a:t>
            </a:r>
          </a:p>
        </p:txBody>
      </p:sp>
      <p:sp>
        <p:nvSpPr>
          <p:cNvPr id="175110" name="Rectangle 6"/>
          <p:cNvSpPr>
            <a:spLocks noChangeArrowheads="1"/>
          </p:cNvSpPr>
          <p:nvPr/>
        </p:nvSpPr>
        <p:spPr bwMode="auto">
          <a:xfrm>
            <a:off x="2036234" y="298611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pitchFamily="18" charset="0"/>
              <a:ea typeface="+mn-ea"/>
              <a:cs typeface="+mn-cs"/>
            </a:endParaRPr>
          </a:p>
        </p:txBody>
      </p:sp>
      <p:sp>
        <p:nvSpPr>
          <p:cNvPr id="175112" name="Freeform 8"/>
          <p:cNvSpPr>
            <a:spLocks/>
          </p:cNvSpPr>
          <p:nvPr/>
        </p:nvSpPr>
        <p:spPr bwMode="auto">
          <a:xfrm>
            <a:off x="303389" y="4864131"/>
            <a:ext cx="925689" cy="1038225"/>
          </a:xfrm>
          <a:custGeom>
            <a:avLst/>
            <a:gdLst>
              <a:gd name="T0" fmla="*/ 613 w 656"/>
              <a:gd name="T1" fmla="*/ 490 h 654"/>
              <a:gd name="T2" fmla="*/ 594 w 656"/>
              <a:gd name="T3" fmla="*/ 517 h 654"/>
              <a:gd name="T4" fmla="*/ 551 w 656"/>
              <a:gd name="T5" fmla="*/ 566 h 654"/>
              <a:gd name="T6" fmla="*/ 498 w 656"/>
              <a:gd name="T7" fmla="*/ 605 h 654"/>
              <a:gd name="T8" fmla="*/ 443 w 656"/>
              <a:gd name="T9" fmla="*/ 634 h 654"/>
              <a:gd name="T10" fmla="*/ 384 w 656"/>
              <a:gd name="T11" fmla="*/ 651 h 654"/>
              <a:gd name="T12" fmla="*/ 321 w 656"/>
              <a:gd name="T13" fmla="*/ 654 h 654"/>
              <a:gd name="T14" fmla="*/ 256 w 656"/>
              <a:gd name="T15" fmla="*/ 644 h 654"/>
              <a:gd name="T16" fmla="*/ 193 w 656"/>
              <a:gd name="T17" fmla="*/ 624 h 654"/>
              <a:gd name="T18" fmla="*/ 164 w 656"/>
              <a:gd name="T19" fmla="*/ 608 h 654"/>
              <a:gd name="T20" fmla="*/ 111 w 656"/>
              <a:gd name="T21" fmla="*/ 572 h 654"/>
              <a:gd name="T22" fmla="*/ 65 w 656"/>
              <a:gd name="T23" fmla="*/ 523 h 654"/>
              <a:gd name="T24" fmla="*/ 33 w 656"/>
              <a:gd name="T25" fmla="*/ 471 h 654"/>
              <a:gd name="T26" fmla="*/ 10 w 656"/>
              <a:gd name="T27" fmla="*/ 412 h 654"/>
              <a:gd name="T28" fmla="*/ 0 w 656"/>
              <a:gd name="T29" fmla="*/ 350 h 654"/>
              <a:gd name="T30" fmla="*/ 3 w 656"/>
              <a:gd name="T31" fmla="*/ 288 h 654"/>
              <a:gd name="T32" fmla="*/ 16 w 656"/>
              <a:gd name="T33" fmla="*/ 222 h 654"/>
              <a:gd name="T34" fmla="*/ 46 w 656"/>
              <a:gd name="T35" fmla="*/ 164 h 654"/>
              <a:gd name="T36" fmla="*/ 62 w 656"/>
              <a:gd name="T37" fmla="*/ 134 h 654"/>
              <a:gd name="T38" fmla="*/ 105 w 656"/>
              <a:gd name="T39" fmla="*/ 85 h 654"/>
              <a:gd name="T40" fmla="*/ 157 w 656"/>
              <a:gd name="T41" fmla="*/ 46 h 654"/>
              <a:gd name="T42" fmla="*/ 213 w 656"/>
              <a:gd name="T43" fmla="*/ 20 h 654"/>
              <a:gd name="T44" fmla="*/ 275 w 656"/>
              <a:gd name="T45" fmla="*/ 4 h 654"/>
              <a:gd name="T46" fmla="*/ 338 w 656"/>
              <a:gd name="T47" fmla="*/ 0 h 654"/>
              <a:gd name="T48" fmla="*/ 400 w 656"/>
              <a:gd name="T49" fmla="*/ 7 h 654"/>
              <a:gd name="T50" fmla="*/ 462 w 656"/>
              <a:gd name="T51" fmla="*/ 30 h 654"/>
              <a:gd name="T52" fmla="*/ 492 w 656"/>
              <a:gd name="T53" fmla="*/ 43 h 654"/>
              <a:gd name="T54" fmla="*/ 548 w 656"/>
              <a:gd name="T55" fmla="*/ 82 h 654"/>
              <a:gd name="T56" fmla="*/ 590 w 656"/>
              <a:gd name="T57" fmla="*/ 131 h 654"/>
              <a:gd name="T58" fmla="*/ 623 w 656"/>
              <a:gd name="T59" fmla="*/ 183 h 654"/>
              <a:gd name="T60" fmla="*/ 646 w 656"/>
              <a:gd name="T61" fmla="*/ 242 h 654"/>
              <a:gd name="T62" fmla="*/ 656 w 656"/>
              <a:gd name="T63" fmla="*/ 304 h 654"/>
              <a:gd name="T64" fmla="*/ 653 w 656"/>
              <a:gd name="T65" fmla="*/ 366 h 654"/>
              <a:gd name="T66" fmla="*/ 639 w 656"/>
              <a:gd name="T67" fmla="*/ 428 h 654"/>
              <a:gd name="T68" fmla="*/ 613 w 656"/>
              <a:gd name="T69" fmla="*/ 49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6" h="654">
                <a:moveTo>
                  <a:pt x="328" y="327"/>
                </a:moveTo>
                <a:lnTo>
                  <a:pt x="613" y="490"/>
                </a:lnTo>
                <a:lnTo>
                  <a:pt x="613" y="490"/>
                </a:lnTo>
                <a:lnTo>
                  <a:pt x="594" y="517"/>
                </a:lnTo>
                <a:lnTo>
                  <a:pt x="574" y="543"/>
                </a:lnTo>
                <a:lnTo>
                  <a:pt x="551" y="566"/>
                </a:lnTo>
                <a:lnTo>
                  <a:pt x="525" y="588"/>
                </a:lnTo>
                <a:lnTo>
                  <a:pt x="498" y="605"/>
                </a:lnTo>
                <a:lnTo>
                  <a:pt x="472" y="621"/>
                </a:lnTo>
                <a:lnTo>
                  <a:pt x="443" y="634"/>
                </a:lnTo>
                <a:lnTo>
                  <a:pt x="413" y="644"/>
                </a:lnTo>
                <a:lnTo>
                  <a:pt x="384" y="651"/>
                </a:lnTo>
                <a:lnTo>
                  <a:pt x="351" y="654"/>
                </a:lnTo>
                <a:lnTo>
                  <a:pt x="321" y="654"/>
                </a:lnTo>
                <a:lnTo>
                  <a:pt x="288" y="651"/>
                </a:lnTo>
                <a:lnTo>
                  <a:pt x="256" y="644"/>
                </a:lnTo>
                <a:lnTo>
                  <a:pt x="226" y="637"/>
                </a:lnTo>
                <a:lnTo>
                  <a:pt x="193" y="624"/>
                </a:lnTo>
                <a:lnTo>
                  <a:pt x="164" y="608"/>
                </a:lnTo>
                <a:lnTo>
                  <a:pt x="164" y="608"/>
                </a:lnTo>
                <a:lnTo>
                  <a:pt x="134" y="592"/>
                </a:lnTo>
                <a:lnTo>
                  <a:pt x="111" y="572"/>
                </a:lnTo>
                <a:lnTo>
                  <a:pt x="85" y="549"/>
                </a:lnTo>
                <a:lnTo>
                  <a:pt x="65" y="523"/>
                </a:lnTo>
                <a:lnTo>
                  <a:pt x="49" y="497"/>
                </a:lnTo>
                <a:lnTo>
                  <a:pt x="33" y="471"/>
                </a:lnTo>
                <a:lnTo>
                  <a:pt x="20" y="441"/>
                </a:lnTo>
                <a:lnTo>
                  <a:pt x="10" y="412"/>
                </a:lnTo>
                <a:lnTo>
                  <a:pt x="3" y="379"/>
                </a:lnTo>
                <a:lnTo>
                  <a:pt x="0" y="350"/>
                </a:lnTo>
                <a:lnTo>
                  <a:pt x="0" y="317"/>
                </a:lnTo>
                <a:lnTo>
                  <a:pt x="3" y="288"/>
                </a:lnTo>
                <a:lnTo>
                  <a:pt x="6" y="255"/>
                </a:lnTo>
                <a:lnTo>
                  <a:pt x="16" y="222"/>
                </a:lnTo>
                <a:lnTo>
                  <a:pt x="29" y="193"/>
                </a:lnTo>
                <a:lnTo>
                  <a:pt x="46" y="164"/>
                </a:lnTo>
                <a:lnTo>
                  <a:pt x="46" y="164"/>
                </a:lnTo>
                <a:lnTo>
                  <a:pt x="62" y="134"/>
                </a:lnTo>
                <a:lnTo>
                  <a:pt x="82" y="108"/>
                </a:lnTo>
                <a:lnTo>
                  <a:pt x="105" y="85"/>
                </a:lnTo>
                <a:lnTo>
                  <a:pt x="131" y="66"/>
                </a:lnTo>
                <a:lnTo>
                  <a:pt x="157" y="46"/>
                </a:lnTo>
                <a:lnTo>
                  <a:pt x="184" y="33"/>
                </a:lnTo>
                <a:lnTo>
                  <a:pt x="213" y="20"/>
                </a:lnTo>
                <a:lnTo>
                  <a:pt x="243" y="10"/>
                </a:lnTo>
                <a:lnTo>
                  <a:pt x="275" y="4"/>
                </a:lnTo>
                <a:lnTo>
                  <a:pt x="305" y="0"/>
                </a:lnTo>
                <a:lnTo>
                  <a:pt x="338" y="0"/>
                </a:lnTo>
                <a:lnTo>
                  <a:pt x="367" y="0"/>
                </a:lnTo>
                <a:lnTo>
                  <a:pt x="400" y="7"/>
                </a:lnTo>
                <a:lnTo>
                  <a:pt x="433" y="17"/>
                </a:lnTo>
                <a:lnTo>
                  <a:pt x="462" y="30"/>
                </a:lnTo>
                <a:lnTo>
                  <a:pt x="492" y="43"/>
                </a:lnTo>
                <a:lnTo>
                  <a:pt x="492" y="43"/>
                </a:lnTo>
                <a:lnTo>
                  <a:pt x="521" y="62"/>
                </a:lnTo>
                <a:lnTo>
                  <a:pt x="548" y="82"/>
                </a:lnTo>
                <a:lnTo>
                  <a:pt x="571" y="105"/>
                </a:lnTo>
                <a:lnTo>
                  <a:pt x="590" y="131"/>
                </a:lnTo>
                <a:lnTo>
                  <a:pt x="610" y="157"/>
                </a:lnTo>
                <a:lnTo>
                  <a:pt x="623" y="183"/>
                </a:lnTo>
                <a:lnTo>
                  <a:pt x="636" y="213"/>
                </a:lnTo>
                <a:lnTo>
                  <a:pt x="646" y="242"/>
                </a:lnTo>
                <a:lnTo>
                  <a:pt x="653" y="271"/>
                </a:lnTo>
                <a:lnTo>
                  <a:pt x="656" y="304"/>
                </a:lnTo>
                <a:lnTo>
                  <a:pt x="656" y="334"/>
                </a:lnTo>
                <a:lnTo>
                  <a:pt x="653" y="366"/>
                </a:lnTo>
                <a:lnTo>
                  <a:pt x="649" y="399"/>
                </a:lnTo>
                <a:lnTo>
                  <a:pt x="639" y="428"/>
                </a:lnTo>
                <a:lnTo>
                  <a:pt x="626" y="461"/>
                </a:lnTo>
                <a:lnTo>
                  <a:pt x="613" y="490"/>
                </a:lnTo>
                <a:lnTo>
                  <a:pt x="328" y="3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Times New Roman" pitchFamily="18" charset="0"/>
              <a:ea typeface="+mn-ea"/>
              <a:cs typeface="+mn-cs"/>
            </a:endParaRPr>
          </a:p>
        </p:txBody>
      </p:sp>
      <p:pic>
        <p:nvPicPr>
          <p:cNvPr id="5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8" t="6212" b="4829"/>
          <a:stretch/>
        </p:blipFill>
        <p:spPr bwMode="auto">
          <a:xfrm>
            <a:off x="57599" y="772982"/>
            <a:ext cx="9031249" cy="565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55200" y="6429601"/>
            <a:ext cx="5731200" cy="370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Northern Wisconsin landscape post-cutover. </a:t>
            </a:r>
          </a:p>
        </p:txBody>
      </p:sp>
    </p:spTree>
    <p:extLst>
      <p:ext uri="{BB962C8B-B14F-4D97-AF65-F5344CB8AC3E}">
        <p14:creationId xmlns:p14="http://schemas.microsoft.com/office/powerpoint/2010/main" val="115443350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11810</TotalTime>
  <Words>1764</Words>
  <Application>Microsoft Office PowerPoint</Application>
  <PresentationFormat>On-screen Show (4:3)</PresentationFormat>
  <Paragraphs>140</Paragraphs>
  <Slides>31</Slides>
  <Notes>18</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44" baseType="lpstr">
      <vt:lpstr>Alright Sans Regular</vt:lpstr>
      <vt:lpstr>Arial</vt:lpstr>
      <vt:lpstr>Arial Black</vt:lpstr>
      <vt:lpstr>Calibri</vt:lpstr>
      <vt:lpstr>Calibri Light</vt:lpstr>
      <vt:lpstr>Cambria</vt:lpstr>
      <vt:lpstr>Palatino Linotype</vt:lpstr>
      <vt:lpstr>Tahoma</vt:lpstr>
      <vt:lpstr>Times New Roman</vt:lpstr>
      <vt:lpstr>1_Office Theme</vt:lpstr>
      <vt:lpstr>2_Office Theme</vt:lpstr>
      <vt:lpstr>Office Theme</vt:lpstr>
      <vt:lpstr>Chart</vt:lpstr>
      <vt:lpstr>PowerPoint Presentation</vt:lpstr>
      <vt:lpstr>PowerPoint Presentation</vt:lpstr>
      <vt:lpstr>PowerPoint Presentation</vt:lpstr>
      <vt:lpstr>PowerPoint Presentation</vt:lpstr>
      <vt:lpstr>Climate Change “Hot Spot”</vt:lpstr>
      <vt:lpstr>NOAA MODIS Satellite Imagery June 19 2018</vt:lpstr>
      <vt:lpstr>PowerPoint Presentation</vt:lpstr>
      <vt:lpstr>Vulnerable to Erosion</vt:lpstr>
      <vt:lpstr>Land Cover Change</vt:lpstr>
      <vt:lpstr>Agricultural Intensity</vt:lpstr>
      <vt:lpstr>Bluff &amp; Valley Wall Erosion</vt:lpstr>
      <vt:lpstr>Sediment Plumes</vt:lpstr>
      <vt:lpstr>PowerPoint Presentation</vt:lpstr>
      <vt:lpstr>Increase in Event Magnitude</vt:lpstr>
      <vt:lpstr>Science-informed Management Recommendations</vt:lpstr>
      <vt:lpstr>Phase 1: Targeted Sediment Reduction to Chequamegon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Timeline</vt:lpstr>
      <vt:lpstr>PowerPoint Presentation</vt:lpstr>
      <vt:lpstr>Media Event</vt:lpstr>
      <vt:lpstr>Tree Planting – May 2022</vt:lpstr>
      <vt:lpstr>Pre- and Post-Restoration</vt:lpstr>
      <vt:lpstr>Moore Site – Completed August 2022</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Nearshore Conditions in Lake Superior’s Chequamegon Bay</dc:title>
  <dc:creator>Matthew Hudson</dc:creator>
  <cp:lastModifiedBy>Connor  Roessler</cp:lastModifiedBy>
  <cp:revision>257</cp:revision>
  <dcterms:created xsi:type="dcterms:W3CDTF">2017-05-10T02:36:43Z</dcterms:created>
  <dcterms:modified xsi:type="dcterms:W3CDTF">2022-09-23T18:25:54Z</dcterms:modified>
</cp:coreProperties>
</file>