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256" r:id="rId2"/>
    <p:sldId id="537" r:id="rId3"/>
    <p:sldId id="567" r:id="rId4"/>
    <p:sldId id="568" r:id="rId5"/>
    <p:sldId id="563" r:id="rId6"/>
    <p:sldId id="564" r:id="rId7"/>
    <p:sldId id="565" r:id="rId8"/>
    <p:sldId id="566" r:id="rId9"/>
    <p:sldId id="338" r:id="rId10"/>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bolz, Barry - NRCS, Shawano, WI" initials="BB-NSW" lastIdx="1" clrIdx="0">
    <p:extLst>
      <p:ext uri="{19B8F6BF-5375-455C-9EA6-DF929625EA0E}">
        <p15:presenceInfo xmlns:p15="http://schemas.microsoft.com/office/powerpoint/2012/main" userId="S-1-5-21-2443529608-3098792306-3041422421-896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CDBD47-3EA9-465F-8D7D-3E1CE9A083BA}" v="26" dt="2022-08-02T16:38:41.04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445" autoAdjust="0"/>
  </p:normalViewPr>
  <p:slideViewPr>
    <p:cSldViewPr>
      <p:cViewPr varScale="1">
        <p:scale>
          <a:sx n="55" d="100"/>
          <a:sy n="55" d="100"/>
        </p:scale>
        <p:origin x="1624" y="4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610"/>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sz="quarter" idx="1"/>
          </p:nvPr>
        </p:nvSpPr>
        <p:spPr>
          <a:xfrm>
            <a:off x="3978539" y="1"/>
            <a:ext cx="3043343" cy="467610"/>
          </a:xfrm>
          <a:prstGeom prst="rect">
            <a:avLst/>
          </a:prstGeom>
        </p:spPr>
        <p:txBody>
          <a:bodyPr vert="horz" lIns="93317" tIns="46659" rIns="93317" bIns="46659" rtlCol="0"/>
          <a:lstStyle>
            <a:lvl1pPr algn="r">
              <a:defRPr sz="1200"/>
            </a:lvl1pPr>
          </a:lstStyle>
          <a:p>
            <a:fld id="{37F4665F-B200-4146-AC33-CE7B69F6EDD6}" type="datetimeFigureOut">
              <a:rPr lang="en-US" smtClean="0"/>
              <a:t>8/12/2022</a:t>
            </a:fld>
            <a:endParaRPr lang="en-US"/>
          </a:p>
        </p:txBody>
      </p:sp>
      <p:sp>
        <p:nvSpPr>
          <p:cNvPr id="4" name="Footer Placeholder 3"/>
          <p:cNvSpPr>
            <a:spLocks noGrp="1"/>
          </p:cNvSpPr>
          <p:nvPr>
            <p:ph type="ftr" sz="quarter" idx="2"/>
          </p:nvPr>
        </p:nvSpPr>
        <p:spPr>
          <a:xfrm>
            <a:off x="0" y="8841492"/>
            <a:ext cx="3043343" cy="467609"/>
          </a:xfrm>
          <a:prstGeom prst="rect">
            <a:avLst/>
          </a:prstGeom>
        </p:spPr>
        <p:txBody>
          <a:bodyPr vert="horz" lIns="93317" tIns="46659" rIns="93317" bIns="46659" rtlCol="0" anchor="b"/>
          <a:lstStyle>
            <a:lvl1pPr algn="l">
              <a:defRPr sz="1200"/>
            </a:lvl1pPr>
          </a:lstStyle>
          <a:p>
            <a:endParaRPr lang="en-US"/>
          </a:p>
        </p:txBody>
      </p:sp>
      <p:sp>
        <p:nvSpPr>
          <p:cNvPr id="5" name="Slide Number Placeholder 4"/>
          <p:cNvSpPr>
            <a:spLocks noGrp="1"/>
          </p:cNvSpPr>
          <p:nvPr>
            <p:ph type="sldNum" sz="quarter" idx="3"/>
          </p:nvPr>
        </p:nvSpPr>
        <p:spPr>
          <a:xfrm>
            <a:off x="3978539" y="8841492"/>
            <a:ext cx="3043343" cy="467609"/>
          </a:xfrm>
          <a:prstGeom prst="rect">
            <a:avLst/>
          </a:prstGeom>
        </p:spPr>
        <p:txBody>
          <a:bodyPr vert="horz" lIns="93317" tIns="46659" rIns="93317" bIns="46659" rtlCol="0" anchor="b"/>
          <a:lstStyle>
            <a:lvl1pPr algn="r">
              <a:defRPr sz="1200"/>
            </a:lvl1pPr>
          </a:lstStyle>
          <a:p>
            <a:fld id="{F3F10DB5-5D41-45E8-9357-9643C6ACAC14}" type="slidenum">
              <a:rPr lang="en-US" smtClean="0"/>
              <a:t>‹#›</a:t>
            </a:fld>
            <a:endParaRPr lang="en-US"/>
          </a:p>
        </p:txBody>
      </p:sp>
    </p:spTree>
    <p:extLst>
      <p:ext uri="{BB962C8B-B14F-4D97-AF65-F5344CB8AC3E}">
        <p14:creationId xmlns:p14="http://schemas.microsoft.com/office/powerpoint/2010/main" val="791275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480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17" tIns="46659" rIns="93317" bIns="46659">
            <a:normAutofit fontScale="25000" lnSpcReduction="20000"/>
          </a:bodyPr>
          <a:lstStyle/>
          <a:p>
            <a:r>
              <a:rPr dirty="0"/>
              <a:t>Presenter</a:t>
            </a:r>
          </a:p>
          <a:p>
            <a:r>
              <a:rPr dirty="0"/>
              <a:t>2017-05-05 20:09:05</a:t>
            </a:r>
          </a:p>
          <a:p>
            <a:r>
              <a:rPr dirty="0"/>
              <a:t>--------------------------------------------</a:t>
            </a:r>
          </a:p>
          <a:p>
            <a:r>
              <a:rPr dirty="0"/>
              <a:t>GO TO VIEW &gt; MASTER &gt; SLIDE  MASTER TO EDIT THE  IMAGES ON THE TITLE AND  DIVIDER SLIDES</a:t>
            </a:r>
          </a:p>
        </p:txBody>
      </p:sp>
    </p:spTree>
    <p:extLst>
      <p:ext uri="{BB962C8B-B14F-4D97-AF65-F5344CB8AC3E}">
        <p14:creationId xmlns:p14="http://schemas.microsoft.com/office/powerpoint/2010/main" val="228054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a:prstGeom prst="rect">
            <a:avLst/>
          </a:prstGeom>
          <a:noFill/>
          <a:ln w="12700">
            <a:solidFill>
              <a:prstClr val="black"/>
            </a:solidFill>
          </a:ln>
        </p:spPr>
      </p:sp>
      <p:sp>
        <p:nvSpPr>
          <p:cNvPr id="3" name="Notes Placeholder 2"/>
          <p:cNvSpPr>
            <a:spLocks noGrp="1"/>
          </p:cNvSpPr>
          <p:nvPr>
            <p:ph type="body" idx="1"/>
          </p:nvPr>
        </p:nvSpPr>
        <p:spPr>
          <a:xfrm>
            <a:off x="701675" y="4479925"/>
            <a:ext cx="5619750" cy="3665538"/>
          </a:xfrm>
          <a:prstGeom prst="rect">
            <a:avLst/>
          </a:prstGeom>
        </p:spPr>
        <p:txBody>
          <a:bodyPr/>
          <a:lstStyle/>
          <a:p>
            <a:endParaRPr lang="en-US" dirty="0"/>
          </a:p>
        </p:txBody>
      </p:sp>
    </p:spTree>
    <p:extLst>
      <p:ext uri="{BB962C8B-B14F-4D97-AF65-F5344CB8AC3E}">
        <p14:creationId xmlns:p14="http://schemas.microsoft.com/office/powerpoint/2010/main" val="1092502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a:prstGeom prst="rect">
            <a:avLst/>
          </a:prstGeom>
          <a:noFill/>
          <a:ln w="12700">
            <a:solidFill>
              <a:prstClr val="black"/>
            </a:solidFill>
          </a:ln>
        </p:spPr>
      </p:sp>
      <p:sp>
        <p:nvSpPr>
          <p:cNvPr id="3" name="Notes Placeholder 2"/>
          <p:cNvSpPr>
            <a:spLocks noGrp="1"/>
          </p:cNvSpPr>
          <p:nvPr>
            <p:ph type="body" idx="1"/>
          </p:nvPr>
        </p:nvSpPr>
        <p:spPr>
          <a:xfrm>
            <a:off x="701675" y="4479925"/>
            <a:ext cx="5619750" cy="3665538"/>
          </a:xfrm>
          <a:prstGeom prst="rect">
            <a:avLst/>
          </a:prstGeom>
        </p:spPr>
        <p:txBody>
          <a:bodyPr/>
          <a:lstStyle/>
          <a:p>
            <a:endParaRPr lang="en-US" dirty="0"/>
          </a:p>
        </p:txBody>
      </p:sp>
    </p:spTree>
    <p:extLst>
      <p:ext uri="{BB962C8B-B14F-4D97-AF65-F5344CB8AC3E}">
        <p14:creationId xmlns:p14="http://schemas.microsoft.com/office/powerpoint/2010/main" val="12674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a:prstGeom prst="rect">
            <a:avLst/>
          </a:prstGeom>
          <a:noFill/>
          <a:ln w="12700">
            <a:solidFill>
              <a:prstClr val="black"/>
            </a:solidFill>
          </a:ln>
        </p:spPr>
      </p:sp>
      <p:sp>
        <p:nvSpPr>
          <p:cNvPr id="3" name="Notes Placeholder 2"/>
          <p:cNvSpPr>
            <a:spLocks noGrp="1"/>
          </p:cNvSpPr>
          <p:nvPr>
            <p:ph type="body" idx="1"/>
          </p:nvPr>
        </p:nvSpPr>
        <p:spPr>
          <a:xfrm>
            <a:off x="701675" y="4479925"/>
            <a:ext cx="5619750" cy="3665538"/>
          </a:xfrm>
          <a:prstGeom prst="rect">
            <a:avLst/>
          </a:prstGeom>
        </p:spPr>
        <p:txBody>
          <a:bodyPr/>
          <a:lstStyle/>
          <a:p>
            <a:r>
              <a:rPr lang="en-US" dirty="0"/>
              <a:t>Both Farm Bill conservation programs and GLRI, </a:t>
            </a:r>
            <a:r>
              <a:rPr lang="en-US" dirty="0" err="1"/>
              <a:t>add’l</a:t>
            </a:r>
            <a:r>
              <a:rPr lang="en-US" dirty="0"/>
              <a:t> role for monitoring coordination with GLRI.  Helping People Help the Land.  Can also provide FA for monitoring in limited situations.  </a:t>
            </a:r>
          </a:p>
        </p:txBody>
      </p:sp>
    </p:spTree>
    <p:extLst>
      <p:ext uri="{BB962C8B-B14F-4D97-AF65-F5344CB8AC3E}">
        <p14:creationId xmlns:p14="http://schemas.microsoft.com/office/powerpoint/2010/main" val="1582675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a:prstGeom prst="rect">
            <a:avLst/>
          </a:prstGeom>
          <a:noFill/>
          <a:ln w="12700">
            <a:solidFill>
              <a:prstClr val="black"/>
            </a:solidFill>
          </a:ln>
        </p:spPr>
      </p:sp>
      <p:sp>
        <p:nvSpPr>
          <p:cNvPr id="3" name="Notes Placeholder 2"/>
          <p:cNvSpPr>
            <a:spLocks noGrp="1"/>
          </p:cNvSpPr>
          <p:nvPr>
            <p:ph type="body" idx="1"/>
          </p:nvPr>
        </p:nvSpPr>
        <p:spPr>
          <a:xfrm>
            <a:off x="701675" y="4479925"/>
            <a:ext cx="5619750" cy="3665538"/>
          </a:xfrm>
          <a:prstGeom prst="rect">
            <a:avLst/>
          </a:prstGeom>
        </p:spPr>
        <p:txBody>
          <a:bodyPr/>
          <a:lstStyle/>
          <a:p>
            <a:r>
              <a:rPr lang="en-US" dirty="0"/>
              <a:t>Incredible change over the last 10-12 years in soil health interest and adoption with IN being a lead state early on.  </a:t>
            </a:r>
          </a:p>
        </p:txBody>
      </p:sp>
    </p:spTree>
    <p:extLst>
      <p:ext uri="{BB962C8B-B14F-4D97-AF65-F5344CB8AC3E}">
        <p14:creationId xmlns:p14="http://schemas.microsoft.com/office/powerpoint/2010/main" val="3640910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a:prstGeom prst="rect">
            <a:avLst/>
          </a:prstGeom>
          <a:noFill/>
          <a:ln w="12700">
            <a:solidFill>
              <a:prstClr val="black"/>
            </a:solidFill>
          </a:ln>
        </p:spPr>
      </p:sp>
      <p:sp>
        <p:nvSpPr>
          <p:cNvPr id="3" name="Notes Placeholder 2"/>
          <p:cNvSpPr>
            <a:spLocks noGrp="1"/>
          </p:cNvSpPr>
          <p:nvPr>
            <p:ph type="body" idx="1"/>
          </p:nvPr>
        </p:nvSpPr>
        <p:spPr>
          <a:xfrm>
            <a:off x="701675" y="4479925"/>
            <a:ext cx="5619750" cy="3665538"/>
          </a:xfrm>
          <a:prstGeom prst="rect">
            <a:avLst/>
          </a:prstGeom>
        </p:spPr>
        <p:txBody>
          <a:bodyPr/>
          <a:lstStyle/>
          <a:p>
            <a:r>
              <a:rPr lang="en-US" dirty="0"/>
              <a:t>Higher level of management and what demonstration farm networks are all about.</a:t>
            </a:r>
          </a:p>
        </p:txBody>
      </p:sp>
    </p:spTree>
    <p:extLst>
      <p:ext uri="{BB962C8B-B14F-4D97-AF65-F5344CB8AC3E}">
        <p14:creationId xmlns:p14="http://schemas.microsoft.com/office/powerpoint/2010/main" val="816033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a:prstGeom prst="rect">
            <a:avLst/>
          </a:prstGeom>
          <a:noFill/>
          <a:ln w="12700">
            <a:solidFill>
              <a:prstClr val="black"/>
            </a:solidFill>
          </a:ln>
        </p:spPr>
      </p:sp>
      <p:sp>
        <p:nvSpPr>
          <p:cNvPr id="3" name="Notes Placeholder 2"/>
          <p:cNvSpPr>
            <a:spLocks noGrp="1"/>
          </p:cNvSpPr>
          <p:nvPr>
            <p:ph type="body" idx="1"/>
          </p:nvPr>
        </p:nvSpPr>
        <p:spPr>
          <a:xfrm>
            <a:off x="701675" y="4479925"/>
            <a:ext cx="5619750" cy="3665538"/>
          </a:xfrm>
          <a:prstGeom prst="rect">
            <a:avLst/>
          </a:prstGeom>
        </p:spPr>
        <p:txBody>
          <a:bodyPr/>
          <a:lstStyle/>
          <a:p>
            <a:endParaRPr lang="en-US" dirty="0"/>
          </a:p>
        </p:txBody>
      </p:sp>
    </p:spTree>
    <p:extLst>
      <p:ext uri="{BB962C8B-B14F-4D97-AF65-F5344CB8AC3E}">
        <p14:creationId xmlns:p14="http://schemas.microsoft.com/office/powerpoint/2010/main" val="676888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a:prstGeom prst="rect">
            <a:avLst/>
          </a:prstGeom>
          <a:noFill/>
          <a:ln w="12700">
            <a:solidFill>
              <a:prstClr val="black"/>
            </a:solidFill>
          </a:ln>
        </p:spPr>
      </p:sp>
      <p:sp>
        <p:nvSpPr>
          <p:cNvPr id="3" name="Notes Placeholder 2"/>
          <p:cNvSpPr>
            <a:spLocks noGrp="1"/>
          </p:cNvSpPr>
          <p:nvPr>
            <p:ph type="body" idx="1"/>
          </p:nvPr>
        </p:nvSpPr>
        <p:spPr>
          <a:xfrm>
            <a:off x="701675" y="4479925"/>
            <a:ext cx="5619750" cy="3665538"/>
          </a:xfrm>
          <a:prstGeom prst="rect">
            <a:avLst/>
          </a:prstGeom>
        </p:spPr>
        <p:txBody>
          <a:bodyPr/>
          <a:lstStyle/>
          <a:p>
            <a:r>
              <a:rPr lang="en-US" dirty="0"/>
              <a:t>LDMA seems to be particularly important for reducing P losses.  Need to increase equipment availability, opportunities, and incentives for producers to try it in their soil health systems, hopefully the “best of both worlds.”  Promising early results in ongoing ARS effort compared to surface applications.  </a:t>
            </a:r>
          </a:p>
        </p:txBody>
      </p:sp>
    </p:spTree>
    <p:extLst>
      <p:ext uri="{BB962C8B-B14F-4D97-AF65-F5344CB8AC3E}">
        <p14:creationId xmlns:p14="http://schemas.microsoft.com/office/powerpoint/2010/main" val="1813681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89C32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89C32D"/>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8/12/2022</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89C32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8/12/2022</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8/12/2022</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9352" y="635000"/>
            <a:ext cx="8229600" cy="806938"/>
          </a:xfrm>
        </p:spPr>
        <p:txBody>
          <a:bodyPr/>
          <a:lstStyle/>
          <a:p>
            <a:r>
              <a:rPr lang="en-US" dirty="0"/>
              <a:t>Click to edit Master title style</a:t>
            </a:r>
          </a:p>
        </p:txBody>
      </p:sp>
      <p:sp>
        <p:nvSpPr>
          <p:cNvPr id="3" name="Content Placeholder 2"/>
          <p:cNvSpPr>
            <a:spLocks noGrp="1"/>
          </p:cNvSpPr>
          <p:nvPr>
            <p:ph idx="1"/>
          </p:nvPr>
        </p:nvSpPr>
        <p:spPr>
          <a:xfrm>
            <a:off x="261815" y="1600200"/>
            <a:ext cx="7631724"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0"/>
          </p:nvPr>
        </p:nvSpPr>
        <p:spPr>
          <a:xfrm>
            <a:off x="8059616" y="1609726"/>
            <a:ext cx="949203" cy="3792660"/>
          </a:xfrm>
        </p:spPr>
        <p:txBody>
          <a:bodyPr/>
          <a:lstStyle/>
          <a:p>
            <a:endParaRPr lang="en-US" dirty="0"/>
          </a:p>
        </p:txBody>
      </p:sp>
      <p:sp>
        <p:nvSpPr>
          <p:cNvPr id="10" name="Slide Number Placeholder 5"/>
          <p:cNvSpPr>
            <a:spLocks noGrp="1"/>
          </p:cNvSpPr>
          <p:nvPr>
            <p:ph type="sldNum" sz="quarter" idx="4"/>
          </p:nvPr>
        </p:nvSpPr>
        <p:spPr>
          <a:xfrm>
            <a:off x="691661" y="63236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9244-15B3-8F40-A6D8-795DD2FF1F30}" type="slidenum">
              <a:rPr lang="en-US" smtClean="0"/>
              <a:pPr/>
              <a:t>‹#›</a:t>
            </a:fld>
            <a:endParaRPr lang="en-US" dirty="0"/>
          </a:p>
        </p:txBody>
      </p:sp>
    </p:spTree>
    <p:extLst>
      <p:ext uri="{BB962C8B-B14F-4D97-AF65-F5344CB8AC3E}">
        <p14:creationId xmlns:p14="http://schemas.microsoft.com/office/powerpoint/2010/main" val="2786976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3999" cy="6857999"/>
          </a:xfrm>
          <a:prstGeom prst="rect">
            <a:avLst/>
          </a:prstGeom>
          <a:blipFill>
            <a:blip r:embed="rId8" cstate="print"/>
            <a:stretch>
              <a:fillRect/>
            </a:stretch>
          </a:blipFill>
        </p:spPr>
        <p:txBody>
          <a:bodyPr wrap="square" lIns="0" tIns="0" rIns="0" bIns="0" rtlCol="0"/>
          <a:lstStyle/>
          <a:p>
            <a:endParaRPr dirty="0"/>
          </a:p>
        </p:txBody>
      </p:sp>
      <p:sp>
        <p:nvSpPr>
          <p:cNvPr id="2" name="Holder 2"/>
          <p:cNvSpPr>
            <a:spLocks noGrp="1"/>
          </p:cNvSpPr>
          <p:nvPr>
            <p:ph type="title"/>
          </p:nvPr>
        </p:nvSpPr>
        <p:spPr>
          <a:xfrm>
            <a:off x="404727" y="782944"/>
            <a:ext cx="8334545" cy="505459"/>
          </a:xfrm>
          <a:prstGeom prst="rect">
            <a:avLst/>
          </a:prstGeom>
        </p:spPr>
        <p:txBody>
          <a:bodyPr wrap="square" lIns="0" tIns="0" rIns="0" bIns="0">
            <a:spAutoFit/>
          </a:bodyPr>
          <a:lstStyle>
            <a:lvl1pPr>
              <a:defRPr sz="3200" b="1" i="0">
                <a:solidFill>
                  <a:srgbClr val="89C32D"/>
                </a:solidFill>
                <a:latin typeface="Arial"/>
                <a:cs typeface="Arial"/>
              </a:defRPr>
            </a:lvl1pPr>
          </a:lstStyle>
          <a:p>
            <a:endParaRPr/>
          </a:p>
        </p:txBody>
      </p:sp>
      <p:sp>
        <p:nvSpPr>
          <p:cNvPr id="3" name="Holder 3"/>
          <p:cNvSpPr>
            <a:spLocks noGrp="1"/>
          </p:cNvSpPr>
          <p:nvPr>
            <p:ph type="body" idx="1"/>
          </p:nvPr>
        </p:nvSpPr>
        <p:spPr>
          <a:xfrm>
            <a:off x="340555" y="2309368"/>
            <a:ext cx="8462888" cy="147891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8/12/2022</a:t>
            </a:fld>
            <a:endParaRPr lang="en-US" dirty="0"/>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2"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matt.otto@usda.gov"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772" y="1"/>
            <a:ext cx="9143999" cy="6857999"/>
          </a:xfrm>
          <a:prstGeom prst="rect">
            <a:avLst/>
          </a:prstGeom>
          <a:blipFill>
            <a:blip r:embed="rId3" cstate="print"/>
            <a:stretch>
              <a:fillRect/>
            </a:stretch>
          </a:blipFill>
        </p:spPr>
        <p:txBody>
          <a:bodyPr wrap="square" lIns="0" tIns="0" rIns="0" bIns="0" rtlCol="0"/>
          <a:lstStyle/>
          <a:p>
            <a:endParaRPr lang="en-US" dirty="0"/>
          </a:p>
        </p:txBody>
      </p:sp>
      <p:sp>
        <p:nvSpPr>
          <p:cNvPr id="3" name="object 3"/>
          <p:cNvSpPr/>
          <p:nvPr/>
        </p:nvSpPr>
        <p:spPr>
          <a:xfrm>
            <a:off x="5582411" y="3339084"/>
            <a:ext cx="3561587" cy="2030802"/>
          </a:xfrm>
          <a:prstGeom prst="rect">
            <a:avLst/>
          </a:prstGeom>
          <a:blipFill>
            <a:blip r:embed="rId4" cstate="print"/>
            <a:stretch>
              <a:fillRect/>
            </a:stretch>
          </a:blipFill>
        </p:spPr>
        <p:txBody>
          <a:bodyPr wrap="square" lIns="0" tIns="0" rIns="0" bIns="0" rtlCol="0"/>
          <a:lstStyle/>
          <a:p>
            <a:endParaRPr dirty="0"/>
          </a:p>
        </p:txBody>
      </p:sp>
      <p:sp>
        <p:nvSpPr>
          <p:cNvPr id="4" name="object 4"/>
          <p:cNvSpPr/>
          <p:nvPr/>
        </p:nvSpPr>
        <p:spPr>
          <a:xfrm>
            <a:off x="5582411" y="1258824"/>
            <a:ext cx="3561588" cy="1898838"/>
          </a:xfrm>
          <a:prstGeom prst="rect">
            <a:avLst/>
          </a:prstGeom>
          <a:blipFill>
            <a:blip r:embed="rId5" cstate="print"/>
            <a:stretch>
              <a:fillRect/>
            </a:stretch>
          </a:blipFill>
        </p:spPr>
        <p:txBody>
          <a:bodyPr wrap="square" lIns="0" tIns="0" rIns="0" bIns="0" rtlCol="0"/>
          <a:lstStyle/>
          <a:p>
            <a:endParaRPr dirty="0"/>
          </a:p>
        </p:txBody>
      </p:sp>
      <p:sp>
        <p:nvSpPr>
          <p:cNvPr id="5" name="object 5"/>
          <p:cNvSpPr/>
          <p:nvPr/>
        </p:nvSpPr>
        <p:spPr>
          <a:xfrm>
            <a:off x="7895843" y="2031492"/>
            <a:ext cx="1248155" cy="2676652"/>
          </a:xfrm>
          <a:prstGeom prst="rect">
            <a:avLst/>
          </a:prstGeom>
          <a:blipFill>
            <a:blip r:embed="rId6" cstate="print"/>
            <a:stretch>
              <a:fillRect/>
            </a:stretch>
          </a:blipFill>
        </p:spPr>
        <p:txBody>
          <a:bodyPr wrap="square" lIns="0" tIns="0" rIns="0" bIns="0" rtlCol="0"/>
          <a:lstStyle/>
          <a:p>
            <a:endParaRPr dirty="0"/>
          </a:p>
        </p:txBody>
      </p:sp>
      <p:sp>
        <p:nvSpPr>
          <p:cNvPr id="7" name="object 7"/>
          <p:cNvSpPr txBox="1">
            <a:spLocks noGrp="1"/>
          </p:cNvSpPr>
          <p:nvPr>
            <p:ph type="title"/>
          </p:nvPr>
        </p:nvSpPr>
        <p:spPr>
          <a:xfrm>
            <a:off x="693592" y="1560413"/>
            <a:ext cx="4394835" cy="318613"/>
          </a:xfrm>
          <a:prstGeom prst="rect">
            <a:avLst/>
          </a:prstGeom>
        </p:spPr>
        <p:txBody>
          <a:bodyPr vert="horz" wrap="square" lIns="0" tIns="0" rIns="0" bIns="0" rtlCol="0">
            <a:spAutoFit/>
          </a:bodyPr>
          <a:lstStyle/>
          <a:p>
            <a:pPr marL="12700" marR="5080">
              <a:lnSpc>
                <a:spcPct val="120000"/>
              </a:lnSpc>
            </a:pPr>
            <a:endParaRPr sz="1900" dirty="0">
              <a:latin typeface="Arial"/>
              <a:cs typeface="Arial"/>
            </a:endParaRPr>
          </a:p>
        </p:txBody>
      </p:sp>
      <p:sp>
        <p:nvSpPr>
          <p:cNvPr id="9" name="object 9"/>
          <p:cNvSpPr/>
          <p:nvPr/>
        </p:nvSpPr>
        <p:spPr>
          <a:xfrm>
            <a:off x="2050218" y="4316984"/>
            <a:ext cx="3561588" cy="1057492"/>
          </a:xfrm>
          <a:prstGeom prst="rect">
            <a:avLst/>
          </a:prstGeom>
          <a:blipFill>
            <a:blip r:embed="rId7" cstate="print"/>
            <a:stretch>
              <a:fillRect/>
            </a:stretch>
          </a:blipFill>
        </p:spPr>
        <p:txBody>
          <a:bodyPr wrap="square" lIns="0" tIns="0" rIns="0" bIns="0" rtlCol="0"/>
          <a:lstStyle/>
          <a:p>
            <a:endParaRPr dirty="0"/>
          </a:p>
        </p:txBody>
      </p:sp>
      <p:sp>
        <p:nvSpPr>
          <p:cNvPr id="8" name="TextBox 7">
            <a:extLst>
              <a:ext uri="{FF2B5EF4-FFF2-40B4-BE49-F238E27FC236}">
                <a16:creationId xmlns:a16="http://schemas.microsoft.com/office/drawing/2014/main" id="{206D278F-5020-4787-BF39-C55ABB601D47}"/>
              </a:ext>
            </a:extLst>
          </p:cNvPr>
          <p:cNvSpPr txBox="1"/>
          <p:nvPr/>
        </p:nvSpPr>
        <p:spPr>
          <a:xfrm>
            <a:off x="154515" y="4471628"/>
            <a:ext cx="1789785" cy="923330"/>
          </a:xfrm>
          <a:prstGeom prst="rect">
            <a:avLst/>
          </a:prstGeom>
          <a:noFill/>
        </p:spPr>
        <p:txBody>
          <a:bodyPr wrap="none" rtlCol="0">
            <a:spAutoFit/>
          </a:bodyPr>
          <a:lstStyle/>
          <a:p>
            <a:r>
              <a:rPr lang="en-US" dirty="0">
                <a:solidFill>
                  <a:schemeClr val="bg1"/>
                </a:solidFill>
              </a:rPr>
              <a:t>Matt Otto</a:t>
            </a:r>
          </a:p>
          <a:p>
            <a:r>
              <a:rPr lang="en-US" dirty="0">
                <a:solidFill>
                  <a:schemeClr val="bg1"/>
                </a:solidFill>
              </a:rPr>
              <a:t>GLRI Coordinator</a:t>
            </a:r>
          </a:p>
          <a:p>
            <a:r>
              <a:rPr lang="en-US" dirty="0">
                <a:solidFill>
                  <a:schemeClr val="bg1"/>
                </a:solidFill>
              </a:rPr>
              <a:t>USDA-NRCS</a:t>
            </a:r>
          </a:p>
        </p:txBody>
      </p:sp>
      <p:sp>
        <p:nvSpPr>
          <p:cNvPr id="11" name="object 6">
            <a:extLst>
              <a:ext uri="{FF2B5EF4-FFF2-40B4-BE49-F238E27FC236}">
                <a16:creationId xmlns:a16="http://schemas.microsoft.com/office/drawing/2014/main" id="{A8342E19-8969-429E-AF77-138EC0FE4247}"/>
              </a:ext>
            </a:extLst>
          </p:cNvPr>
          <p:cNvSpPr txBox="1"/>
          <p:nvPr/>
        </p:nvSpPr>
        <p:spPr>
          <a:xfrm>
            <a:off x="757834" y="2541016"/>
            <a:ext cx="4564206" cy="769441"/>
          </a:xfrm>
          <a:prstGeom prst="rect">
            <a:avLst/>
          </a:prstGeom>
        </p:spPr>
        <p:txBody>
          <a:bodyPr vert="horz" wrap="square" lIns="0" tIns="0" rIns="0" bIns="0" rtlCol="0">
            <a:spAutoFit/>
          </a:bodyPr>
          <a:lstStyle/>
          <a:p>
            <a:pPr marL="12700" marR="5080" algn="ctr">
              <a:lnSpc>
                <a:spcPts val="3030"/>
              </a:lnSpc>
            </a:pPr>
            <a:r>
              <a:rPr lang="en-US" sz="2800" b="1" spc="-5" dirty="0">
                <a:solidFill>
                  <a:srgbClr val="FFFFFF"/>
                </a:solidFill>
                <a:latin typeface="Arial"/>
                <a:cs typeface="Arial"/>
              </a:rPr>
              <a:t>Ag Practices and Water Quality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BCE4-E767-4057-BF45-4E15770090A4}"/>
              </a:ext>
            </a:extLst>
          </p:cNvPr>
          <p:cNvSpPr>
            <a:spLocks noGrp="1"/>
          </p:cNvSpPr>
          <p:nvPr>
            <p:ph type="title"/>
          </p:nvPr>
        </p:nvSpPr>
        <p:spPr/>
        <p:txBody>
          <a:bodyPr/>
          <a:lstStyle/>
          <a:p>
            <a:pPr algn="ctr"/>
            <a:r>
              <a:rPr lang="en-US" dirty="0"/>
              <a:t>Unique Opportunities</a:t>
            </a:r>
          </a:p>
        </p:txBody>
      </p:sp>
      <p:sp>
        <p:nvSpPr>
          <p:cNvPr id="7" name="TextBox 6">
            <a:extLst>
              <a:ext uri="{FF2B5EF4-FFF2-40B4-BE49-F238E27FC236}">
                <a16:creationId xmlns:a16="http://schemas.microsoft.com/office/drawing/2014/main" id="{7DEAE974-D841-4733-923A-3AB7545745AD}"/>
              </a:ext>
            </a:extLst>
          </p:cNvPr>
          <p:cNvSpPr txBox="1"/>
          <p:nvPr/>
        </p:nvSpPr>
        <p:spPr>
          <a:xfrm>
            <a:off x="533400" y="1447800"/>
            <a:ext cx="4204982" cy="4739759"/>
          </a:xfrm>
          <a:prstGeom prst="rect">
            <a:avLst/>
          </a:prstGeom>
          <a:noFill/>
        </p:spPr>
        <p:txBody>
          <a:bodyPr wrap="square">
            <a:spAutoFit/>
          </a:bodyPr>
          <a:lstStyle/>
          <a:p>
            <a:pPr marL="285750" indent="-285750">
              <a:buFont typeface="Arial" panose="020B0604020202020204" pitchFamily="34" charset="0"/>
              <a:buChar char="•"/>
            </a:pPr>
            <a:r>
              <a:rPr lang="en-US" b="0" i="0" dirty="0">
                <a:solidFill>
                  <a:srgbClr val="000000"/>
                </a:solidFill>
                <a:effectLst/>
                <a:latin typeface="Verdana" panose="020B0604030504040204" pitchFamily="34" charset="0"/>
              </a:rPr>
              <a:t>GLRI has boosted funding for agricultural water quality practices AND monitoring</a:t>
            </a:r>
          </a:p>
          <a:p>
            <a:pPr marL="742950" lvl="1" indent="-285750">
              <a:buFont typeface="Arial" panose="020B0604020202020204" pitchFamily="34" charset="0"/>
              <a:buChar char="•"/>
            </a:pPr>
            <a:endParaRPr lang="en-US" b="0" i="0" dirty="0">
              <a:solidFill>
                <a:srgbClr val="000000"/>
              </a:solidFill>
              <a:effectLst/>
              <a:latin typeface="Verdana" panose="020B0604030504040204" pitchFamily="34" charset="0"/>
            </a:endParaRPr>
          </a:p>
          <a:p>
            <a:pPr marL="285750" indent="-285750">
              <a:buFont typeface="Arial" panose="020B0604020202020204" pitchFamily="34" charset="0"/>
              <a:buChar char="•"/>
            </a:pPr>
            <a:endParaRPr lang="en-US" b="0" i="0" dirty="0">
              <a:solidFill>
                <a:srgbClr val="000000"/>
              </a:solidFill>
              <a:effectLst/>
              <a:latin typeface="Verdana" panose="020B0604030504040204" pitchFamily="34" charset="0"/>
            </a:endParaRPr>
          </a:p>
          <a:p>
            <a:pPr marL="285750" indent="-285750">
              <a:buFont typeface="Arial" panose="020B0604020202020204" pitchFamily="34" charset="0"/>
              <a:buChar char="•"/>
            </a:pPr>
            <a:r>
              <a:rPr lang="en-US" dirty="0">
                <a:solidFill>
                  <a:srgbClr val="000000"/>
                </a:solidFill>
                <a:latin typeface="Verdana" panose="020B0604030504040204" pitchFamily="34" charset="0"/>
              </a:rPr>
              <a:t>In cooperation with EPA, NRCS and USGS have partnered to monitor the edge-of-field effects from practices on working farms.</a:t>
            </a:r>
            <a:endParaRPr lang="en-US" b="0" i="0" dirty="0">
              <a:solidFill>
                <a:srgbClr val="000000"/>
              </a:solidFill>
              <a:effectLst/>
              <a:latin typeface="Verdana" panose="020B0604030504040204" pitchFamily="34" charset="0"/>
            </a:endParaRPr>
          </a:p>
          <a:p>
            <a:pPr marL="285750" indent="-285750">
              <a:buFont typeface="Arial" panose="020B0604020202020204" pitchFamily="34" charset="0"/>
              <a:buChar char="•"/>
            </a:pPr>
            <a:endParaRPr lang="en-US" b="0" i="0" dirty="0">
              <a:solidFill>
                <a:srgbClr val="000000"/>
              </a:solidFill>
              <a:effectLst/>
              <a:latin typeface="Verdana" panose="020B0604030504040204" pitchFamily="34" charset="0"/>
            </a:endParaRPr>
          </a:p>
          <a:p>
            <a:pPr marL="285750" indent="-285750">
              <a:buFont typeface="Arial" panose="020B0604020202020204" pitchFamily="34" charset="0"/>
              <a:buChar char="•"/>
            </a:pPr>
            <a:endParaRPr lang="en-US" b="0" i="0" dirty="0">
              <a:solidFill>
                <a:srgbClr val="000000"/>
              </a:solidFill>
              <a:effectLst/>
              <a:latin typeface="Verdana" panose="020B0604030504040204" pitchFamily="34" charset="0"/>
            </a:endParaRPr>
          </a:p>
          <a:p>
            <a:pPr marL="285750" indent="-285750">
              <a:buFont typeface="Arial" panose="020B0604020202020204" pitchFamily="34" charset="0"/>
              <a:buChar char="•"/>
            </a:pPr>
            <a:r>
              <a:rPr lang="en-US" dirty="0">
                <a:solidFill>
                  <a:srgbClr val="000000"/>
                </a:solidFill>
                <a:latin typeface="Verdana" panose="020B0604030504040204" pitchFamily="34" charset="0"/>
              </a:rPr>
              <a:t>Additionally, stream monitoring taking place in watersheds prioritized for GLRI funding.  </a:t>
            </a:r>
            <a:endParaRPr lang="en-US" b="0" i="0" dirty="0">
              <a:solidFill>
                <a:srgbClr val="000000"/>
              </a:solidFill>
              <a:effectLst/>
              <a:latin typeface="Verdana" panose="020B0604030504040204" pitchFamily="34" charset="0"/>
            </a:endParaRPr>
          </a:p>
          <a:p>
            <a:pPr marL="285750" indent="-285750">
              <a:buFont typeface="Arial" panose="020B0604020202020204" pitchFamily="34" charset="0"/>
              <a:buChar char="•"/>
            </a:pPr>
            <a:endParaRPr lang="en-US" sz="1600" dirty="0">
              <a:solidFill>
                <a:srgbClr val="000000"/>
              </a:solidFill>
              <a:latin typeface="Verdana" panose="020B0604030504040204" pitchFamily="34" charset="0"/>
            </a:endParaRPr>
          </a:p>
          <a:p>
            <a:pPr marL="285750" indent="-285750">
              <a:buFont typeface="Arial" panose="020B0604020202020204" pitchFamily="34" charset="0"/>
              <a:buChar char="•"/>
            </a:pPr>
            <a:endParaRPr lang="en-US" sz="1600" b="0" i="0" dirty="0">
              <a:solidFill>
                <a:srgbClr val="000000"/>
              </a:solidFill>
              <a:effectLst/>
              <a:latin typeface="Verdana" panose="020B0604030504040204" pitchFamily="34" charset="0"/>
            </a:endParaRPr>
          </a:p>
        </p:txBody>
      </p:sp>
      <p:pic>
        <p:nvPicPr>
          <p:cNvPr id="5" name="Picture 4">
            <a:extLst>
              <a:ext uri="{FF2B5EF4-FFF2-40B4-BE49-F238E27FC236}">
                <a16:creationId xmlns:a16="http://schemas.microsoft.com/office/drawing/2014/main" id="{3C446CD1-6B62-4D1D-94E7-E5A915DA4E7A}"/>
              </a:ext>
            </a:extLst>
          </p:cNvPr>
          <p:cNvPicPr>
            <a:picLocks noChangeAspect="1"/>
          </p:cNvPicPr>
          <p:nvPr/>
        </p:nvPicPr>
        <p:blipFill>
          <a:blip r:embed="rId3"/>
          <a:stretch>
            <a:fillRect/>
          </a:stretch>
        </p:blipFill>
        <p:spPr>
          <a:xfrm>
            <a:off x="5084145" y="1981200"/>
            <a:ext cx="3655127" cy="2743200"/>
          </a:xfrm>
          <a:prstGeom prst="rect">
            <a:avLst/>
          </a:prstGeom>
        </p:spPr>
      </p:pic>
    </p:spTree>
    <p:extLst>
      <p:ext uri="{BB962C8B-B14F-4D97-AF65-F5344CB8AC3E}">
        <p14:creationId xmlns:p14="http://schemas.microsoft.com/office/powerpoint/2010/main" val="960558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BCE4-E767-4057-BF45-4E15770090A4}"/>
              </a:ext>
            </a:extLst>
          </p:cNvPr>
          <p:cNvSpPr>
            <a:spLocks noGrp="1"/>
          </p:cNvSpPr>
          <p:nvPr>
            <p:ph type="title"/>
          </p:nvPr>
        </p:nvSpPr>
        <p:spPr/>
        <p:txBody>
          <a:bodyPr/>
          <a:lstStyle/>
          <a:p>
            <a:pPr algn="ctr"/>
            <a:r>
              <a:rPr lang="en-US" dirty="0"/>
              <a:t>Quantifying the Change</a:t>
            </a:r>
          </a:p>
        </p:txBody>
      </p:sp>
      <p:sp>
        <p:nvSpPr>
          <p:cNvPr id="7" name="TextBox 6">
            <a:extLst>
              <a:ext uri="{FF2B5EF4-FFF2-40B4-BE49-F238E27FC236}">
                <a16:creationId xmlns:a16="http://schemas.microsoft.com/office/drawing/2014/main" id="{7DEAE974-D841-4733-923A-3AB7545745AD}"/>
              </a:ext>
            </a:extLst>
          </p:cNvPr>
          <p:cNvSpPr txBox="1"/>
          <p:nvPr/>
        </p:nvSpPr>
        <p:spPr>
          <a:xfrm>
            <a:off x="533400" y="1447800"/>
            <a:ext cx="4204982" cy="5847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p:txBody>
      </p:sp>
      <p:sp>
        <p:nvSpPr>
          <p:cNvPr id="8" name="TextBox 7">
            <a:extLst>
              <a:ext uri="{FF2B5EF4-FFF2-40B4-BE49-F238E27FC236}">
                <a16:creationId xmlns:a16="http://schemas.microsoft.com/office/drawing/2014/main" id="{0458DB69-00FF-4C43-8220-3D3F2849A052}"/>
              </a:ext>
            </a:extLst>
          </p:cNvPr>
          <p:cNvSpPr txBox="1"/>
          <p:nvPr/>
        </p:nvSpPr>
        <p:spPr>
          <a:xfrm>
            <a:off x="304800" y="1745695"/>
            <a:ext cx="4572000" cy="39703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Goal is to </a:t>
            </a:r>
            <a:r>
              <a:rPr lang="en-US" dirty="0">
                <a:solidFill>
                  <a:srgbClr val="000000"/>
                </a:solidFill>
                <a:latin typeface="Verdana" panose="020B0604030504040204" pitchFamily="34" charset="0"/>
              </a:rPr>
              <a:t>identify the improvements that we see and expect.</a:t>
            </a:r>
          </a:p>
          <a:p>
            <a:pPr marL="742950" lvl="1" indent="-285750">
              <a:buFont typeface="Arial" panose="020B0604020202020204" pitchFamily="34" charset="0"/>
              <a:buChar char="•"/>
              <a:defRPr/>
            </a:pPr>
            <a:r>
              <a:rPr lang="en-US" dirty="0">
                <a:solidFill>
                  <a:srgbClr val="000000"/>
                </a:solidFill>
                <a:latin typeface="Verdana" panose="020B0604030504040204" pitchFamily="34" charset="0"/>
              </a:rPr>
              <a:t>Hope to learn from the surprises</a:t>
            </a:r>
            <a:endParaRPr kumimoji="0" lang="en-US"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Verdana" panose="020B0604030504040204" pitchFamily="34" charset="0"/>
              </a:rPr>
              <a:t>Dynamic farms and changing weather are challenging</a:t>
            </a: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Reducing sediment and nitrogen losses proving easier than phosphorus reductions</a:t>
            </a:r>
          </a:p>
        </p:txBody>
      </p:sp>
      <p:pic>
        <p:nvPicPr>
          <p:cNvPr id="6" name="Content Placeholder 5">
            <a:extLst>
              <a:ext uri="{FF2B5EF4-FFF2-40B4-BE49-F238E27FC236}">
                <a16:creationId xmlns:a16="http://schemas.microsoft.com/office/drawing/2014/main" id="{4CE738F5-5BCD-4B05-B671-0336CFADA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4056" y="1995852"/>
            <a:ext cx="4399944" cy="3184046"/>
          </a:xfrm>
          <a:prstGeom prst="rect">
            <a:avLst/>
          </a:prstGeom>
        </p:spPr>
      </p:pic>
    </p:spTree>
    <p:extLst>
      <p:ext uri="{BB962C8B-B14F-4D97-AF65-F5344CB8AC3E}">
        <p14:creationId xmlns:p14="http://schemas.microsoft.com/office/powerpoint/2010/main" val="79608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BCE4-E767-4057-BF45-4E15770090A4}"/>
              </a:ext>
            </a:extLst>
          </p:cNvPr>
          <p:cNvSpPr>
            <a:spLocks noGrp="1"/>
          </p:cNvSpPr>
          <p:nvPr>
            <p:ph type="title"/>
          </p:nvPr>
        </p:nvSpPr>
        <p:spPr>
          <a:xfrm>
            <a:off x="404727" y="542997"/>
            <a:ext cx="8334545" cy="505459"/>
          </a:xfrm>
        </p:spPr>
        <p:txBody>
          <a:bodyPr/>
          <a:lstStyle/>
          <a:p>
            <a:pPr algn="ctr"/>
            <a:r>
              <a:rPr lang="en-US" dirty="0"/>
              <a:t>The NRCS Role</a:t>
            </a:r>
          </a:p>
        </p:txBody>
      </p:sp>
      <p:sp>
        <p:nvSpPr>
          <p:cNvPr id="7" name="TextBox 6">
            <a:extLst>
              <a:ext uri="{FF2B5EF4-FFF2-40B4-BE49-F238E27FC236}">
                <a16:creationId xmlns:a16="http://schemas.microsoft.com/office/drawing/2014/main" id="{7DEAE974-D841-4733-923A-3AB7545745AD}"/>
              </a:ext>
            </a:extLst>
          </p:cNvPr>
          <p:cNvSpPr txBox="1"/>
          <p:nvPr/>
        </p:nvSpPr>
        <p:spPr>
          <a:xfrm>
            <a:off x="404727" y="1143000"/>
            <a:ext cx="8318024" cy="280076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Deliver technical and financial assistance to producers and landowners for conservation planning and proven conservation practices, on a voluntary basis.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Verdana" panose="020B0604030504040204" pitchFamily="34" charset="0"/>
              </a:rPr>
              <a:t>For GLRI monitoring, work with partners to find producers, sites and practices that will help to educate and lead to better outcomes.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Ongoing facilitation, information sharing, feedback</a:t>
            </a:r>
            <a:r>
              <a:rPr lang="en-US" dirty="0">
                <a:solidFill>
                  <a:srgbClr val="000000"/>
                </a:solidFill>
                <a:latin typeface="Verdana" panose="020B0604030504040204" pitchFamily="34" charset="0"/>
              </a:rPr>
              <a:t> and adjustments</a:t>
            </a:r>
            <a:r>
              <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p:txBody>
      </p:sp>
      <p:pic>
        <p:nvPicPr>
          <p:cNvPr id="3" name="Picture 2">
            <a:extLst>
              <a:ext uri="{FF2B5EF4-FFF2-40B4-BE49-F238E27FC236}">
                <a16:creationId xmlns:a16="http://schemas.microsoft.com/office/drawing/2014/main" id="{0505785A-9630-4866-B800-DCFFDC85E501}"/>
              </a:ext>
            </a:extLst>
          </p:cNvPr>
          <p:cNvPicPr>
            <a:picLocks noChangeAspect="1"/>
          </p:cNvPicPr>
          <p:nvPr/>
        </p:nvPicPr>
        <p:blipFill>
          <a:blip r:embed="rId3"/>
          <a:stretch>
            <a:fillRect/>
          </a:stretch>
        </p:blipFill>
        <p:spPr>
          <a:xfrm>
            <a:off x="5212818" y="3047178"/>
            <a:ext cx="3365024" cy="2523768"/>
          </a:xfrm>
          <a:prstGeom prst="rect">
            <a:avLst/>
          </a:prstGeom>
        </p:spPr>
      </p:pic>
      <p:pic>
        <p:nvPicPr>
          <p:cNvPr id="4" name="Picture 3">
            <a:extLst>
              <a:ext uri="{FF2B5EF4-FFF2-40B4-BE49-F238E27FC236}">
                <a16:creationId xmlns:a16="http://schemas.microsoft.com/office/drawing/2014/main" id="{AF9DD057-33C8-4557-9BD1-618591A6A2D6}"/>
              </a:ext>
            </a:extLst>
          </p:cNvPr>
          <p:cNvPicPr>
            <a:picLocks noChangeAspect="1"/>
          </p:cNvPicPr>
          <p:nvPr/>
        </p:nvPicPr>
        <p:blipFill>
          <a:blip r:embed="rId4"/>
          <a:stretch>
            <a:fillRect/>
          </a:stretch>
        </p:blipFill>
        <p:spPr>
          <a:xfrm>
            <a:off x="540991" y="3047178"/>
            <a:ext cx="4035902" cy="3029975"/>
          </a:xfrm>
          <a:prstGeom prst="rect">
            <a:avLst/>
          </a:prstGeom>
        </p:spPr>
      </p:pic>
    </p:spTree>
    <p:extLst>
      <p:ext uri="{BB962C8B-B14F-4D97-AF65-F5344CB8AC3E}">
        <p14:creationId xmlns:p14="http://schemas.microsoft.com/office/powerpoint/2010/main" val="227367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BCE4-E767-4057-BF45-4E15770090A4}"/>
              </a:ext>
            </a:extLst>
          </p:cNvPr>
          <p:cNvSpPr>
            <a:spLocks noGrp="1"/>
          </p:cNvSpPr>
          <p:nvPr>
            <p:ph type="title"/>
          </p:nvPr>
        </p:nvSpPr>
        <p:spPr/>
        <p:txBody>
          <a:bodyPr/>
          <a:lstStyle/>
          <a:p>
            <a:pPr algn="ctr"/>
            <a:r>
              <a:rPr lang="en-US" dirty="0"/>
              <a:t>Primary Practices</a:t>
            </a:r>
          </a:p>
        </p:txBody>
      </p:sp>
      <p:sp>
        <p:nvSpPr>
          <p:cNvPr id="7" name="TextBox 6">
            <a:extLst>
              <a:ext uri="{FF2B5EF4-FFF2-40B4-BE49-F238E27FC236}">
                <a16:creationId xmlns:a16="http://schemas.microsoft.com/office/drawing/2014/main" id="{7DEAE974-D841-4733-923A-3AB7545745AD}"/>
              </a:ext>
            </a:extLst>
          </p:cNvPr>
          <p:cNvSpPr txBox="1"/>
          <p:nvPr/>
        </p:nvSpPr>
        <p:spPr>
          <a:xfrm>
            <a:off x="533400" y="1447800"/>
            <a:ext cx="4204982" cy="5847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p:txBody>
      </p:sp>
      <p:sp>
        <p:nvSpPr>
          <p:cNvPr id="8" name="TextBox 7">
            <a:extLst>
              <a:ext uri="{FF2B5EF4-FFF2-40B4-BE49-F238E27FC236}">
                <a16:creationId xmlns:a16="http://schemas.microsoft.com/office/drawing/2014/main" id="{0458DB69-00FF-4C43-8220-3D3F2849A052}"/>
              </a:ext>
            </a:extLst>
          </p:cNvPr>
          <p:cNvSpPr txBox="1"/>
          <p:nvPr/>
        </p:nvSpPr>
        <p:spPr>
          <a:xfrm>
            <a:off x="304800" y="1745695"/>
            <a:ext cx="4572000" cy="39703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Soil health practices, especially cover crops, have been the most monitored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Grassed waterways also included</a:t>
            </a:r>
          </a:p>
          <a:p>
            <a:pPr marL="742950" lvl="1" indent="-285750">
              <a:buFont typeface="Arial" panose="020B0604020202020204" pitchFamily="34" charset="0"/>
              <a:buChar char="•"/>
              <a:defRPr/>
            </a:pPr>
            <a:r>
              <a:rPr kumimoji="0" lang="en-US"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Good establishment is key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Often farmers implementing a combination of practices </a:t>
            </a:r>
          </a:p>
          <a:p>
            <a:pPr marL="742950" lvl="1" indent="-285750">
              <a:buFont typeface="Arial" panose="020B0604020202020204" pitchFamily="34" charset="0"/>
              <a:buChar char="•"/>
              <a:defRPr/>
            </a:pPr>
            <a:r>
              <a:rPr lang="en-US" dirty="0">
                <a:solidFill>
                  <a:srgbClr val="000000"/>
                </a:solidFill>
                <a:latin typeface="Verdana" panose="020B0604030504040204" pitchFamily="34" charset="0"/>
              </a:rPr>
              <a:t>Can be difficult to separate cover crops, no-till planting, nutrient management changes, etc. </a:t>
            </a:r>
          </a:p>
          <a:p>
            <a:pPr marL="742950" lvl="1" indent="-285750">
              <a:buFont typeface="Arial" panose="020B0604020202020204" pitchFamily="34" charset="0"/>
              <a:buChar char="•"/>
              <a:defRPr/>
            </a:pPr>
            <a:endParaRPr kumimoji="0" lang="en-US"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p:txBody>
      </p:sp>
      <p:pic>
        <p:nvPicPr>
          <p:cNvPr id="6" name="Content Placeholder 4">
            <a:extLst>
              <a:ext uri="{FF2B5EF4-FFF2-40B4-BE49-F238E27FC236}">
                <a16:creationId xmlns:a16="http://schemas.microsoft.com/office/drawing/2014/main" id="{8C5341FD-F636-48BF-8773-3A9D48A4AC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6587" y="2060538"/>
            <a:ext cx="4113652" cy="3085239"/>
          </a:xfrm>
          <a:prstGeom prst="rect">
            <a:avLst/>
          </a:prstGeom>
        </p:spPr>
      </p:pic>
    </p:spTree>
    <p:extLst>
      <p:ext uri="{BB962C8B-B14F-4D97-AF65-F5344CB8AC3E}">
        <p14:creationId xmlns:p14="http://schemas.microsoft.com/office/powerpoint/2010/main" val="1318535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BCE4-E767-4057-BF45-4E15770090A4}"/>
              </a:ext>
            </a:extLst>
          </p:cNvPr>
          <p:cNvSpPr>
            <a:spLocks noGrp="1"/>
          </p:cNvSpPr>
          <p:nvPr>
            <p:ph type="title"/>
          </p:nvPr>
        </p:nvSpPr>
        <p:spPr/>
        <p:txBody>
          <a:bodyPr/>
          <a:lstStyle/>
          <a:p>
            <a:pPr algn="ctr"/>
            <a:r>
              <a:rPr lang="en-US" dirty="0"/>
              <a:t>Fine Tuning</a:t>
            </a:r>
          </a:p>
        </p:txBody>
      </p:sp>
      <p:sp>
        <p:nvSpPr>
          <p:cNvPr id="7" name="TextBox 6">
            <a:extLst>
              <a:ext uri="{FF2B5EF4-FFF2-40B4-BE49-F238E27FC236}">
                <a16:creationId xmlns:a16="http://schemas.microsoft.com/office/drawing/2014/main" id="{7DEAE974-D841-4733-923A-3AB7545745AD}"/>
              </a:ext>
            </a:extLst>
          </p:cNvPr>
          <p:cNvSpPr txBox="1"/>
          <p:nvPr/>
        </p:nvSpPr>
        <p:spPr>
          <a:xfrm>
            <a:off x="533400" y="1447800"/>
            <a:ext cx="4204982" cy="5847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p:txBody>
      </p:sp>
      <p:sp>
        <p:nvSpPr>
          <p:cNvPr id="8" name="TextBox 7">
            <a:extLst>
              <a:ext uri="{FF2B5EF4-FFF2-40B4-BE49-F238E27FC236}">
                <a16:creationId xmlns:a16="http://schemas.microsoft.com/office/drawing/2014/main" id="{23C662EA-41E7-4E56-9F0D-209D2FADC299}"/>
              </a:ext>
            </a:extLst>
          </p:cNvPr>
          <p:cNvSpPr txBox="1"/>
          <p:nvPr/>
        </p:nvSpPr>
        <p:spPr>
          <a:xfrm>
            <a:off x="205466" y="1742626"/>
            <a:ext cx="4671334" cy="424731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Conservationists and farmers constantly learning and adjusting</a:t>
            </a:r>
          </a:p>
          <a:p>
            <a:pPr marL="742950" lvl="1" indent="-285750">
              <a:buFont typeface="Arial" panose="020B0604020202020204" pitchFamily="34" charset="0"/>
              <a:buChar char="•"/>
              <a:defRPr/>
            </a:pPr>
            <a:r>
              <a:rPr lang="en-US" dirty="0">
                <a:solidFill>
                  <a:srgbClr val="000000"/>
                </a:solidFill>
                <a:latin typeface="Verdana" panose="020B0604030504040204" pitchFamily="34" charset="0"/>
              </a:rPr>
              <a:t>“Adaptive Management”</a:t>
            </a:r>
            <a:endParaRPr kumimoji="0" lang="en-US"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Planting green as opposed to “normal” no-till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latin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Verdana" panose="020B0604030504040204" pitchFamily="34" charset="0"/>
              </a:rPr>
              <a:t>Changes in cover crop timing, new mixes, </a:t>
            </a:r>
            <a:r>
              <a:rPr lang="en-US" dirty="0" err="1">
                <a:solidFill>
                  <a:srgbClr val="000000"/>
                </a:solidFill>
                <a:latin typeface="Verdana" panose="020B0604030504040204" pitchFamily="34" charset="0"/>
              </a:rPr>
              <a:t>interseeding</a:t>
            </a:r>
            <a:endParaRPr lang="en-US" dirty="0">
              <a:solidFill>
                <a:srgbClr val="000000"/>
              </a:solidFill>
              <a:latin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Verdana" panose="020B0604030504040204" pitchFamily="34" charset="0"/>
              </a:rPr>
              <a:t>Experimenting in nutrient </a:t>
            </a:r>
            <a:r>
              <a:rPr lang="en-US" dirty="0" err="1">
                <a:solidFill>
                  <a:srgbClr val="000000"/>
                </a:solidFill>
                <a:latin typeface="Verdana" panose="020B0604030504040204" pitchFamily="34" charset="0"/>
              </a:rPr>
              <a:t>mgm’t</a:t>
            </a:r>
            <a:r>
              <a:rPr lang="en-US" dirty="0">
                <a:solidFill>
                  <a:srgbClr val="000000"/>
                </a:solidFill>
                <a:latin typeface="Verdana" panose="020B0604030504040204" pitchFamily="34" charset="0"/>
              </a:rPr>
              <a:t> with different methods, rates, timing and split manure applications</a:t>
            </a: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p:txBody>
      </p:sp>
      <p:pic>
        <p:nvPicPr>
          <p:cNvPr id="9" name="Content Placeholder 10">
            <a:extLst>
              <a:ext uri="{FF2B5EF4-FFF2-40B4-BE49-F238E27FC236}">
                <a16:creationId xmlns:a16="http://schemas.microsoft.com/office/drawing/2014/main" id="{0DF572BD-FD6C-4F92-8FC0-1DD6480070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447800"/>
            <a:ext cx="2893567" cy="2170394"/>
          </a:xfrm>
          <a:prstGeom prst="rect">
            <a:avLst/>
          </a:prstGeom>
        </p:spPr>
      </p:pic>
      <p:pic>
        <p:nvPicPr>
          <p:cNvPr id="4" name="Picture 3">
            <a:extLst>
              <a:ext uri="{FF2B5EF4-FFF2-40B4-BE49-F238E27FC236}">
                <a16:creationId xmlns:a16="http://schemas.microsoft.com/office/drawing/2014/main" id="{2825722F-A934-4121-810E-CE2A73435EA2}"/>
              </a:ext>
            </a:extLst>
          </p:cNvPr>
          <p:cNvPicPr>
            <a:picLocks noChangeAspect="1"/>
          </p:cNvPicPr>
          <p:nvPr/>
        </p:nvPicPr>
        <p:blipFill>
          <a:blip r:embed="rId4"/>
          <a:stretch>
            <a:fillRect/>
          </a:stretch>
        </p:blipFill>
        <p:spPr>
          <a:xfrm>
            <a:off x="4955710" y="3777591"/>
            <a:ext cx="2890857" cy="2170394"/>
          </a:xfrm>
          <a:prstGeom prst="rect">
            <a:avLst/>
          </a:prstGeom>
        </p:spPr>
      </p:pic>
    </p:spTree>
    <p:extLst>
      <p:ext uri="{BB962C8B-B14F-4D97-AF65-F5344CB8AC3E}">
        <p14:creationId xmlns:p14="http://schemas.microsoft.com/office/powerpoint/2010/main" val="3109932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BCE4-E767-4057-BF45-4E15770090A4}"/>
              </a:ext>
            </a:extLst>
          </p:cNvPr>
          <p:cNvSpPr>
            <a:spLocks noGrp="1"/>
          </p:cNvSpPr>
          <p:nvPr>
            <p:ph type="title"/>
          </p:nvPr>
        </p:nvSpPr>
        <p:spPr/>
        <p:txBody>
          <a:bodyPr/>
          <a:lstStyle/>
          <a:p>
            <a:pPr algn="ctr"/>
            <a:r>
              <a:rPr lang="en-US" dirty="0"/>
              <a:t>Other Monitored Practices</a:t>
            </a:r>
          </a:p>
        </p:txBody>
      </p:sp>
      <p:sp>
        <p:nvSpPr>
          <p:cNvPr id="7" name="TextBox 6">
            <a:extLst>
              <a:ext uri="{FF2B5EF4-FFF2-40B4-BE49-F238E27FC236}">
                <a16:creationId xmlns:a16="http://schemas.microsoft.com/office/drawing/2014/main" id="{7DEAE974-D841-4733-923A-3AB7545745AD}"/>
              </a:ext>
            </a:extLst>
          </p:cNvPr>
          <p:cNvSpPr txBox="1"/>
          <p:nvPr/>
        </p:nvSpPr>
        <p:spPr>
          <a:xfrm>
            <a:off x="533400" y="1447800"/>
            <a:ext cx="4204982" cy="5847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p:txBody>
      </p:sp>
      <p:sp>
        <p:nvSpPr>
          <p:cNvPr id="8" name="TextBox 7">
            <a:extLst>
              <a:ext uri="{FF2B5EF4-FFF2-40B4-BE49-F238E27FC236}">
                <a16:creationId xmlns:a16="http://schemas.microsoft.com/office/drawing/2014/main" id="{23C662EA-41E7-4E56-9F0D-209D2FADC299}"/>
              </a:ext>
            </a:extLst>
          </p:cNvPr>
          <p:cNvSpPr txBox="1"/>
          <p:nvPr/>
        </p:nvSpPr>
        <p:spPr>
          <a:xfrm>
            <a:off x="539827" y="2032575"/>
            <a:ext cx="4572000" cy="286232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Denitrifying Bioreactor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Buffers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latin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Changes in crop rotation</a:t>
            </a:r>
          </a:p>
          <a:p>
            <a:pPr marL="742950" lvl="1" indent="-285750">
              <a:buFont typeface="Arial" panose="020B0604020202020204" pitchFamily="34" charset="0"/>
              <a:buChar char="•"/>
              <a:defRPr/>
            </a:pPr>
            <a:r>
              <a:rPr lang="en-US" dirty="0">
                <a:solidFill>
                  <a:srgbClr val="000000"/>
                </a:solidFill>
                <a:latin typeface="Verdana" panose="020B0604030504040204" pitchFamily="34" charset="0"/>
              </a:rPr>
              <a:t>Addition of winter wheat showing encouraging early results</a:t>
            </a:r>
            <a:endParaRPr kumimoji="0" lang="en-US"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p:txBody>
      </p:sp>
      <p:pic>
        <p:nvPicPr>
          <p:cNvPr id="9" name="Content Placeholder 9">
            <a:extLst>
              <a:ext uri="{FF2B5EF4-FFF2-40B4-BE49-F238E27FC236}">
                <a16:creationId xmlns:a16="http://schemas.microsoft.com/office/drawing/2014/main" id="{33A09050-C363-4CFD-A66D-F72005AA6A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2032575"/>
            <a:ext cx="3369750" cy="2527013"/>
          </a:xfrm>
          <a:prstGeom prst="rect">
            <a:avLst/>
          </a:prstGeom>
        </p:spPr>
      </p:pic>
    </p:spTree>
    <p:extLst>
      <p:ext uri="{BB962C8B-B14F-4D97-AF65-F5344CB8AC3E}">
        <p14:creationId xmlns:p14="http://schemas.microsoft.com/office/powerpoint/2010/main" val="697950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BCE4-E767-4057-BF45-4E15770090A4}"/>
              </a:ext>
            </a:extLst>
          </p:cNvPr>
          <p:cNvSpPr>
            <a:spLocks noGrp="1"/>
          </p:cNvSpPr>
          <p:nvPr>
            <p:ph type="title"/>
          </p:nvPr>
        </p:nvSpPr>
        <p:spPr/>
        <p:txBody>
          <a:bodyPr/>
          <a:lstStyle/>
          <a:p>
            <a:pPr algn="ctr"/>
            <a:r>
              <a:rPr lang="en-US" dirty="0"/>
              <a:t>What’s on the horizon?</a:t>
            </a:r>
          </a:p>
        </p:txBody>
      </p:sp>
      <p:sp>
        <p:nvSpPr>
          <p:cNvPr id="7" name="TextBox 6">
            <a:extLst>
              <a:ext uri="{FF2B5EF4-FFF2-40B4-BE49-F238E27FC236}">
                <a16:creationId xmlns:a16="http://schemas.microsoft.com/office/drawing/2014/main" id="{7DEAE974-D841-4733-923A-3AB7545745AD}"/>
              </a:ext>
            </a:extLst>
          </p:cNvPr>
          <p:cNvSpPr txBox="1"/>
          <p:nvPr/>
        </p:nvSpPr>
        <p:spPr>
          <a:xfrm>
            <a:off x="533400" y="1447800"/>
            <a:ext cx="4204982" cy="5847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p:txBody>
      </p:sp>
      <p:sp>
        <p:nvSpPr>
          <p:cNvPr id="8" name="TextBox 7">
            <a:extLst>
              <a:ext uri="{FF2B5EF4-FFF2-40B4-BE49-F238E27FC236}">
                <a16:creationId xmlns:a16="http://schemas.microsoft.com/office/drawing/2014/main" id="{23C662EA-41E7-4E56-9F0D-209D2FADC299}"/>
              </a:ext>
            </a:extLst>
          </p:cNvPr>
          <p:cNvSpPr txBox="1"/>
          <p:nvPr/>
        </p:nvSpPr>
        <p:spPr>
          <a:xfrm>
            <a:off x="533400" y="1537873"/>
            <a:ext cx="4572000" cy="39703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Increased emphasis on subsurface placement of manure and fertilizer with minimal disturbance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Verdana" panose="020B0604030504040204" pitchFamily="34" charset="0"/>
              </a:rPr>
              <a:t>Effects of long-term soil health systems vs transitional soils</a:t>
            </a: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P Removal Systems (782)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latin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Wetland and floodplain restoration easements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latin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Conversion of cropland to prescribed grazing systems?</a:t>
            </a:r>
          </a:p>
        </p:txBody>
      </p:sp>
      <p:pic>
        <p:nvPicPr>
          <p:cNvPr id="3" name="Picture 2">
            <a:extLst>
              <a:ext uri="{FF2B5EF4-FFF2-40B4-BE49-F238E27FC236}">
                <a16:creationId xmlns:a16="http://schemas.microsoft.com/office/drawing/2014/main" id="{105D8EF4-513D-4E28-A100-B04B99F04A8E}"/>
              </a:ext>
            </a:extLst>
          </p:cNvPr>
          <p:cNvPicPr>
            <a:picLocks noChangeAspect="1"/>
          </p:cNvPicPr>
          <p:nvPr/>
        </p:nvPicPr>
        <p:blipFill>
          <a:blip r:embed="rId3"/>
          <a:stretch>
            <a:fillRect/>
          </a:stretch>
        </p:blipFill>
        <p:spPr>
          <a:xfrm>
            <a:off x="4738382" y="5032174"/>
            <a:ext cx="2975106" cy="1450974"/>
          </a:xfrm>
          <a:prstGeom prst="rect">
            <a:avLst/>
          </a:prstGeom>
        </p:spPr>
      </p:pic>
      <p:pic>
        <p:nvPicPr>
          <p:cNvPr id="9" name="Picture 8">
            <a:extLst>
              <a:ext uri="{FF2B5EF4-FFF2-40B4-BE49-F238E27FC236}">
                <a16:creationId xmlns:a16="http://schemas.microsoft.com/office/drawing/2014/main" id="{5C1F910D-EC74-4C97-9C8D-1C7D04F52F63}"/>
              </a:ext>
            </a:extLst>
          </p:cNvPr>
          <p:cNvPicPr>
            <a:picLocks noChangeAspect="1"/>
          </p:cNvPicPr>
          <p:nvPr/>
        </p:nvPicPr>
        <p:blipFill>
          <a:blip r:embed="rId4"/>
          <a:stretch>
            <a:fillRect/>
          </a:stretch>
        </p:blipFill>
        <p:spPr>
          <a:xfrm>
            <a:off x="5105400" y="1843753"/>
            <a:ext cx="3731452" cy="2799577"/>
          </a:xfrm>
          <a:prstGeom prst="rect">
            <a:avLst/>
          </a:prstGeom>
        </p:spPr>
      </p:pic>
    </p:spTree>
    <p:extLst>
      <p:ext uri="{BB962C8B-B14F-4D97-AF65-F5344CB8AC3E}">
        <p14:creationId xmlns:p14="http://schemas.microsoft.com/office/powerpoint/2010/main" val="2003015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428CA-6ED3-4A18-A27F-42B852616924}"/>
              </a:ext>
            </a:extLst>
          </p:cNvPr>
          <p:cNvSpPr>
            <a:spLocks noGrp="1"/>
          </p:cNvSpPr>
          <p:nvPr>
            <p:ph type="title"/>
          </p:nvPr>
        </p:nvSpPr>
        <p:spPr>
          <a:xfrm>
            <a:off x="205841" y="1082316"/>
            <a:ext cx="8229600" cy="492443"/>
          </a:xfrm>
        </p:spPr>
        <p:txBody>
          <a:bodyPr/>
          <a:lstStyle/>
          <a:p>
            <a:pPr algn="ctr"/>
            <a:r>
              <a:rPr lang="en-US" dirty="0"/>
              <a:t>Thank You!</a:t>
            </a:r>
          </a:p>
        </p:txBody>
      </p:sp>
      <p:sp>
        <p:nvSpPr>
          <p:cNvPr id="13" name="TextBox 12">
            <a:extLst>
              <a:ext uri="{FF2B5EF4-FFF2-40B4-BE49-F238E27FC236}">
                <a16:creationId xmlns:a16="http://schemas.microsoft.com/office/drawing/2014/main" id="{EFFE6433-1191-4FFC-A2B1-4F84C544243C}"/>
              </a:ext>
            </a:extLst>
          </p:cNvPr>
          <p:cNvSpPr txBox="1"/>
          <p:nvPr/>
        </p:nvSpPr>
        <p:spPr>
          <a:xfrm>
            <a:off x="1828800" y="5562600"/>
            <a:ext cx="5305107" cy="1754326"/>
          </a:xfrm>
          <a:prstGeom prst="rect">
            <a:avLst/>
          </a:prstGeom>
          <a:noFill/>
        </p:spPr>
        <p:txBody>
          <a:bodyPr wrap="none" rtlCol="0">
            <a:spAutoFit/>
          </a:bodyPr>
          <a:lstStyle/>
          <a:p>
            <a:r>
              <a:rPr lang="en-US" dirty="0"/>
              <a:t>Matt Otto, NRCS GLRI Coordinator</a:t>
            </a:r>
          </a:p>
          <a:p>
            <a:r>
              <a:rPr lang="en-US" dirty="0">
                <a:hlinkClick r:id="rId2"/>
              </a:rPr>
              <a:t>matt.otto@usda.gov</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effectLst/>
                <a:uLnTx/>
                <a:uFillTx/>
                <a:latin typeface="Corbel"/>
                <a:ea typeface="+mn-ea"/>
                <a:cs typeface="+mn-cs"/>
              </a:rPr>
              <a:t>USDA is an equal opportunity provider and employer.</a:t>
            </a:r>
            <a:r>
              <a:rPr kumimoji="0" lang="en-US" altLang="en-US" sz="1800" b="0" i="0" u="none" strike="noStrike" kern="1200" cap="none" spc="0" normalizeH="0" baseline="0" noProof="0" dirty="0">
                <a:ln>
                  <a:noFill/>
                </a:ln>
                <a:solidFill>
                  <a:prstClr val="white"/>
                </a:solidFill>
                <a:effectLst/>
                <a:uLnTx/>
                <a:uFillTx/>
                <a:latin typeface="Corbel"/>
                <a:ea typeface="+mn-ea"/>
                <a:cs typeface="+mn-cs"/>
              </a:rPr>
              <a:t>.</a:t>
            </a:r>
          </a:p>
          <a:p>
            <a:endParaRPr lang="en-US" dirty="0"/>
          </a:p>
          <a:p>
            <a:endParaRPr lang="en-US" dirty="0"/>
          </a:p>
        </p:txBody>
      </p:sp>
      <p:pic>
        <p:nvPicPr>
          <p:cNvPr id="4" name="Picture 3">
            <a:extLst>
              <a:ext uri="{FF2B5EF4-FFF2-40B4-BE49-F238E27FC236}">
                <a16:creationId xmlns:a16="http://schemas.microsoft.com/office/drawing/2014/main" id="{A857C9C4-0646-4C67-89E6-20086088F823}"/>
              </a:ext>
            </a:extLst>
          </p:cNvPr>
          <p:cNvPicPr>
            <a:picLocks noChangeAspect="1"/>
          </p:cNvPicPr>
          <p:nvPr/>
        </p:nvPicPr>
        <p:blipFill>
          <a:blip r:embed="rId3"/>
          <a:stretch>
            <a:fillRect/>
          </a:stretch>
        </p:blipFill>
        <p:spPr>
          <a:xfrm>
            <a:off x="1790700" y="1798110"/>
            <a:ext cx="6324600" cy="3541138"/>
          </a:xfrm>
          <a:prstGeom prst="rect">
            <a:avLst/>
          </a:prstGeom>
        </p:spPr>
      </p:pic>
    </p:spTree>
    <p:extLst>
      <p:ext uri="{BB962C8B-B14F-4D97-AF65-F5344CB8AC3E}">
        <p14:creationId xmlns:p14="http://schemas.microsoft.com/office/powerpoint/2010/main" val="25447495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377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28175</TotalTime>
  <Words>477</Words>
  <Application>Microsoft Office PowerPoint</Application>
  <PresentationFormat>On-screen Show (4:3)</PresentationFormat>
  <Paragraphs>76</Paragraphs>
  <Slides>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Corbel</vt:lpstr>
      <vt:lpstr>Verdana</vt:lpstr>
      <vt:lpstr>Office Theme</vt:lpstr>
      <vt:lpstr>PowerPoint Presentation</vt:lpstr>
      <vt:lpstr>Unique Opportunities</vt:lpstr>
      <vt:lpstr>Quantifying the Change</vt:lpstr>
      <vt:lpstr>The NRCS Role</vt:lpstr>
      <vt:lpstr>Primary Practices</vt:lpstr>
      <vt:lpstr>Fine Tuning</vt:lpstr>
      <vt:lpstr>Other Monitored Practices</vt:lpstr>
      <vt:lpstr>What’s on the horizon?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Rachna Patel</dc:creator>
  <cp:lastModifiedBy>Connor  Roessler</cp:lastModifiedBy>
  <cp:revision>355</cp:revision>
  <cp:lastPrinted>2020-02-11T19:20:42Z</cp:lastPrinted>
  <dcterms:created xsi:type="dcterms:W3CDTF">2017-05-05T15:18:10Z</dcterms:created>
  <dcterms:modified xsi:type="dcterms:W3CDTF">2022-08-12T17:42:35Z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2017-05-05T00:00:00Z</vt:filetime>
  </property>
  <property fmtid="{D5CDD505-2E9C-101B-9397-08002B2CF9AE}" pid="3" name="Creator">
    <vt:lpwstr>Acrobat PDFMaker 15 for PowerPoint</vt:lpwstr>
  </property>
  <property fmtid="{D5CDD505-2E9C-101B-9397-08002B2CF9AE}" pid="4" name="LastSaved">
    <vt:filetime>2017-05-05T00:00:00Z</vt:filetime>
  </property>
</Properties>
</file>