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15"/>
  </p:notesMasterIdLst>
  <p:sldIdLst>
    <p:sldId id="1102" r:id="rId2"/>
    <p:sldId id="1063" r:id="rId3"/>
    <p:sldId id="2276" r:id="rId4"/>
    <p:sldId id="2274" r:id="rId5"/>
    <p:sldId id="2275" r:id="rId6"/>
    <p:sldId id="2273" r:id="rId7"/>
    <p:sldId id="2126" r:id="rId8"/>
    <p:sldId id="2254" r:id="rId9"/>
    <p:sldId id="2270" r:id="rId10"/>
    <p:sldId id="1106" r:id="rId11"/>
    <p:sldId id="2107" r:id="rId12"/>
    <p:sldId id="2278" r:id="rId13"/>
    <p:sldId id="2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6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6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10BAC-6437-4336-BC10-0A12C27ECF8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DFFEF-B345-499E-901B-2579C6A7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8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1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0BA58-35DE-4FD0-8AF7-7FAF5E65AF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1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89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00FF00"/>
                </a:highlight>
              </a:rPr>
              <a:t>What we achieved:</a:t>
            </a:r>
          </a:p>
          <a:p>
            <a:r>
              <a:rPr lang="en-US" dirty="0">
                <a:highlight>
                  <a:srgbClr val="00FF00"/>
                </a:highlight>
              </a:rPr>
              <a:t>Explain how this is cumulative</a:t>
            </a:r>
          </a:p>
          <a:p>
            <a:r>
              <a:rPr lang="en-US" dirty="0">
                <a:highlight>
                  <a:srgbClr val="00FF00"/>
                </a:highlight>
              </a:rPr>
              <a:t>Note that this is via multiple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0BA58-35DE-4FD0-8AF7-7FAF5E65AF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50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5D105-1197-40DC-BF8C-B2E7A9FA0D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0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5D105-1197-40DC-BF8C-B2E7A9FA0D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1D86A-0754-4C6D-B9ED-7F02081A89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7800" y="2017900"/>
            <a:ext cx="3505200" cy="538162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529C6-C669-496D-A94F-9BBDD078D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42250" y="2688353"/>
            <a:ext cx="2698750" cy="309485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Name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7A9EF24-FD29-4AD8-BA20-70FF35A04C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67600" cy="5511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Picture by clicking symbol</a:t>
            </a:r>
          </a:p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5E7A3DD-B108-441E-A674-D2AA9E1033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0" y="3657600"/>
            <a:ext cx="4572000" cy="18542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Picture by clicking symbol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4CE16F-DB21-4C5B-BC60-F3D59AAC8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0" y="5765800"/>
            <a:ext cx="2928891" cy="846271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8B9014F-E4E1-478F-B946-37EB04B2F4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42250" y="3052497"/>
            <a:ext cx="2698750" cy="309485"/>
          </a:xfrm>
        </p:spPr>
        <p:txBody>
          <a:bodyPr>
            <a:normAutofit/>
          </a:bodyPr>
          <a:lstStyle>
            <a:lvl1pPr marL="0" indent="0">
              <a:buNone/>
              <a:defRPr sz="115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Type Title Here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5B3B689F-CE35-4A07-B490-5CA45366B8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0000" y="-15081"/>
            <a:ext cx="4572000" cy="177561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Picture by clicking symbol</a:t>
            </a:r>
          </a:p>
        </p:txBody>
      </p:sp>
    </p:spTree>
    <p:extLst>
      <p:ext uri="{BB962C8B-B14F-4D97-AF65-F5344CB8AC3E}">
        <p14:creationId xmlns:p14="http://schemas.microsoft.com/office/powerpoint/2010/main" val="336904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49B786-0200-4275-9CF4-C07416EF2CCA}"/>
              </a:ext>
            </a:extLst>
          </p:cNvPr>
          <p:cNvSpPr/>
          <p:nvPr userDrawn="1"/>
        </p:nvSpPr>
        <p:spPr>
          <a:xfrm>
            <a:off x="0" y="0"/>
            <a:ext cx="3548417" cy="6858000"/>
          </a:xfrm>
          <a:prstGeom prst="rect">
            <a:avLst/>
          </a:prstGeom>
          <a:solidFill>
            <a:srgbClr val="B7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067" y="1214655"/>
            <a:ext cx="2087429" cy="1052438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68" y="2687956"/>
            <a:ext cx="2087428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EE3BBB5-5166-4E77-BDF0-7D28A850000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3952" y="0"/>
            <a:ext cx="854804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7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575" y="1337065"/>
            <a:ext cx="6259153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575" y="2346158"/>
            <a:ext cx="6259153" cy="3174777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EE3BBB5-5166-4E77-BDF0-7D28A850000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32558" y="0"/>
            <a:ext cx="435944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33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49B786-0200-4275-9CF4-C07416EF2CCA}"/>
              </a:ext>
            </a:extLst>
          </p:cNvPr>
          <p:cNvSpPr/>
          <p:nvPr userDrawn="1"/>
        </p:nvSpPr>
        <p:spPr>
          <a:xfrm>
            <a:off x="0" y="0"/>
            <a:ext cx="7736305" cy="6858000"/>
          </a:xfrm>
          <a:prstGeom prst="rect">
            <a:avLst/>
          </a:prstGeom>
          <a:solidFill>
            <a:srgbClr val="B7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575" y="1337065"/>
            <a:ext cx="6259153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575" y="2346158"/>
            <a:ext cx="6259153" cy="3174777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EE3BBB5-5166-4E77-BDF0-7D28A850000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32558" y="0"/>
            <a:ext cx="435944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1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82AA07-0EB3-4E3D-AD55-AA9BFA10B2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40940" y="0"/>
            <a:ext cx="265105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1DEA66-AF77-4B31-9888-5208280E5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952" y="1041011"/>
            <a:ext cx="4632851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34887A1-4413-4CE0-8DC2-7B6C9E4119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1394" y="2141937"/>
            <a:ext cx="7569969" cy="3908063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</p:spTree>
    <p:extLst>
      <p:ext uri="{BB962C8B-B14F-4D97-AF65-F5344CB8AC3E}">
        <p14:creationId xmlns:p14="http://schemas.microsoft.com/office/powerpoint/2010/main" val="76045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44" y="1389822"/>
            <a:ext cx="4088476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944" y="2382253"/>
            <a:ext cx="4088475" cy="323649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0C069D1-2BEF-4DB6-B7F9-920DDF4BF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2653" y="-2"/>
            <a:ext cx="6609346" cy="336550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37A6EA9-B576-439A-9A6C-01552E566E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82653" y="3492499"/>
            <a:ext cx="6609346" cy="33655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6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0575" y="1389822"/>
            <a:ext cx="4088476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0575" y="2382253"/>
            <a:ext cx="4088475" cy="323649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0C069D1-2BEF-4DB6-B7F9-920DDF4BF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2"/>
            <a:ext cx="6609346" cy="336550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37A6EA9-B576-439A-9A6C-01552E566E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92499"/>
            <a:ext cx="6609346" cy="33655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FE03C7-EA1C-4350-B2A2-ED106376C3DD}"/>
              </a:ext>
            </a:extLst>
          </p:cNvPr>
          <p:cNvSpPr/>
          <p:nvPr userDrawn="1"/>
        </p:nvSpPr>
        <p:spPr>
          <a:xfrm>
            <a:off x="0" y="-6928"/>
            <a:ext cx="50894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9" y="1455946"/>
            <a:ext cx="3866070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749" y="2462661"/>
            <a:ext cx="3866070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4AEF4E6C-5E61-4EAA-BF0C-05213E6FAF8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88527" y="3612792"/>
            <a:ext cx="3442447" cy="323697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58B385F9-1826-479F-9ABC-2A237EAF2EA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49552" y="3612792"/>
            <a:ext cx="3442447" cy="323697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8B3361D1-4DFB-457D-960A-24F3A9069F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88528" y="-6928"/>
            <a:ext cx="7003472" cy="35099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47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FFCFDD-CCDE-4ECF-AB6A-E6851A935D22}"/>
              </a:ext>
            </a:extLst>
          </p:cNvPr>
          <p:cNvSpPr/>
          <p:nvPr userDrawn="1"/>
        </p:nvSpPr>
        <p:spPr>
          <a:xfrm>
            <a:off x="7102550" y="0"/>
            <a:ext cx="5089450" cy="6858000"/>
          </a:xfrm>
          <a:prstGeom prst="rect">
            <a:avLst/>
          </a:prstGeom>
          <a:solidFill>
            <a:srgbClr val="B7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299" y="1462874"/>
            <a:ext cx="3866070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8299" y="2469589"/>
            <a:ext cx="3866070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39605A1-8EAD-4AA8-99BD-9D9894A07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4835471"/>
            <a:ext cx="7003472" cy="202815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6606CE0-7A58-4E15-9931-D777BB4CFF2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7003472" cy="46959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89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0C4FE4D-9727-4600-AB20-1EF600AB112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98397" y="722"/>
            <a:ext cx="4058225" cy="337665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3692CB8-C0E0-47A4-9C04-2C10D42FC0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396" y="3480619"/>
            <a:ext cx="4058226" cy="337738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9301F4D-9C6C-46FA-B7F7-E3E125C31E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6452" y="0"/>
            <a:ext cx="413554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777" y="1536882"/>
            <a:ext cx="2854885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777" y="2399975"/>
            <a:ext cx="2854885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</p:spTree>
    <p:extLst>
      <p:ext uri="{BB962C8B-B14F-4D97-AF65-F5344CB8AC3E}">
        <p14:creationId xmlns:p14="http://schemas.microsoft.com/office/powerpoint/2010/main" val="1140650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C4CAA8E-C388-446A-81DE-48379D783A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45243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A9C0560-6170-43B6-8D02-D47E598027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0588" y="4954332"/>
            <a:ext cx="4279528" cy="1554044"/>
          </a:xfrm>
        </p:spPr>
        <p:txBody>
          <a:bodyPr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53EEE5-6414-48DC-AAA9-AE733C4556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884" y="4954331"/>
            <a:ext cx="4279528" cy="1554043"/>
          </a:xfrm>
        </p:spPr>
        <p:txBody>
          <a:bodyPr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</p:spTree>
    <p:extLst>
      <p:ext uri="{BB962C8B-B14F-4D97-AF65-F5344CB8AC3E}">
        <p14:creationId xmlns:p14="http://schemas.microsoft.com/office/powerpoint/2010/main" val="35468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2F1B85-31AE-43EF-843E-6D2DD4097C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562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picture by clicking symbol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D6877413-0579-4BC8-8A45-8C7AD10EA5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0421" y="1026695"/>
            <a:ext cx="4411579" cy="186088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5C8DF-F242-4F49-A811-42B8CDF28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0" y="5765800"/>
            <a:ext cx="2928891" cy="84627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C8D7A30-3F24-4AEE-86C3-4BAC5AF879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7628" y="1254296"/>
            <a:ext cx="3505200" cy="538162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4E6C249-151A-43B3-882A-9BA9829F2E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22078" y="1988917"/>
            <a:ext cx="2698750" cy="309485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Name Here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68E2B7A9-68A5-401D-B481-9BB4DEBD2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2078" y="2337019"/>
            <a:ext cx="2698750" cy="309485"/>
          </a:xfrm>
        </p:spPr>
        <p:txBody>
          <a:bodyPr>
            <a:normAutofit/>
          </a:bodyPr>
          <a:lstStyle>
            <a:lvl1pPr marL="0" indent="0">
              <a:buNone/>
              <a:defRPr sz="115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Type Title Here</a:t>
            </a:r>
          </a:p>
        </p:txBody>
      </p:sp>
    </p:spTree>
    <p:extLst>
      <p:ext uri="{BB962C8B-B14F-4D97-AF65-F5344CB8AC3E}">
        <p14:creationId xmlns:p14="http://schemas.microsoft.com/office/powerpoint/2010/main" val="2844574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282B73-E89D-41F8-862E-DB3DBB734FEA}"/>
              </a:ext>
            </a:extLst>
          </p:cNvPr>
          <p:cNvSpPr/>
          <p:nvPr userDrawn="1"/>
        </p:nvSpPr>
        <p:spPr>
          <a:xfrm>
            <a:off x="0" y="4652682"/>
            <a:ext cx="12191999" cy="22053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0588" y="4954332"/>
            <a:ext cx="4279528" cy="1554044"/>
          </a:xfrm>
        </p:spPr>
        <p:txBody>
          <a:bodyPr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329CE66-4BB9-41AD-B59F-2A6FB66FE4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884" y="4954331"/>
            <a:ext cx="4279528" cy="1554043"/>
          </a:xfrm>
        </p:spPr>
        <p:txBody>
          <a:bodyPr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9B1A034-4DB9-4C0D-8169-B94559E5C6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4524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6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282B73-E89D-41F8-862E-DB3DBB734FEA}"/>
              </a:ext>
            </a:extLst>
          </p:cNvPr>
          <p:cNvSpPr/>
          <p:nvPr userDrawn="1"/>
        </p:nvSpPr>
        <p:spPr>
          <a:xfrm>
            <a:off x="0" y="4652682"/>
            <a:ext cx="12191999" cy="2205318"/>
          </a:xfrm>
          <a:prstGeom prst="rect">
            <a:avLst/>
          </a:prstGeom>
          <a:solidFill>
            <a:srgbClr val="B7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0588" y="4954332"/>
            <a:ext cx="4279528" cy="1554044"/>
          </a:xfrm>
        </p:spPr>
        <p:txBody>
          <a:bodyPr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329CE66-4BB9-41AD-B59F-2A6FB66FE4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884" y="4954331"/>
            <a:ext cx="4279528" cy="1554043"/>
          </a:xfrm>
        </p:spPr>
        <p:txBody>
          <a:bodyPr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9B1A034-4DB9-4C0D-8169-B94559E5C6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4524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03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C27A3-92B6-4520-BF3B-A2460ABDB59E}"/>
              </a:ext>
            </a:extLst>
          </p:cNvPr>
          <p:cNvSpPr/>
          <p:nvPr userDrawn="1"/>
        </p:nvSpPr>
        <p:spPr>
          <a:xfrm>
            <a:off x="0" y="5419838"/>
            <a:ext cx="12191999" cy="1438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C4CAA8E-C388-446A-81DE-48379D783A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6040240" cy="530749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92DCB9-9F3E-4423-8C96-DC557D6188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1762" y="-1"/>
            <a:ext cx="6040237" cy="530749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15EC91-424E-4451-B996-A5F92D88F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271" y="5803468"/>
            <a:ext cx="5141456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</p:spTree>
    <p:extLst>
      <p:ext uri="{BB962C8B-B14F-4D97-AF65-F5344CB8AC3E}">
        <p14:creationId xmlns:p14="http://schemas.microsoft.com/office/powerpoint/2010/main" val="1079747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C4CAA8E-C388-446A-81DE-48379D783A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4618078"/>
            <a:ext cx="12191999" cy="223992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A9C0560-6170-43B6-8D02-D47E598027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050" y="1456838"/>
            <a:ext cx="4810982" cy="241733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53EEE5-6414-48DC-AAA9-AE733C4556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5283" y="1456838"/>
            <a:ext cx="4810981" cy="241733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C14B77-03B7-40F6-B3FC-B10F51D01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2964" y="507686"/>
            <a:ext cx="3866070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</p:spTree>
    <p:extLst>
      <p:ext uri="{BB962C8B-B14F-4D97-AF65-F5344CB8AC3E}">
        <p14:creationId xmlns:p14="http://schemas.microsoft.com/office/powerpoint/2010/main" val="914801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C27A3-92B6-4520-BF3B-A2460ABDB59E}"/>
              </a:ext>
            </a:extLst>
          </p:cNvPr>
          <p:cNvSpPr/>
          <p:nvPr userDrawn="1"/>
        </p:nvSpPr>
        <p:spPr>
          <a:xfrm>
            <a:off x="0" y="1"/>
            <a:ext cx="12191999" cy="4523874"/>
          </a:xfrm>
          <a:prstGeom prst="rect">
            <a:avLst/>
          </a:prstGeom>
          <a:solidFill>
            <a:srgbClr val="B7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C4CAA8E-C388-446A-81DE-48379D783A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4618078"/>
            <a:ext cx="12191999" cy="223992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A9C0560-6170-43B6-8D02-D47E598027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6050" y="1456838"/>
            <a:ext cx="4810982" cy="241733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53EEE5-6414-48DC-AAA9-AE733C4556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5283" y="1456838"/>
            <a:ext cx="4810981" cy="241733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C14B77-03B7-40F6-B3FC-B10F51D01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2964" y="507686"/>
            <a:ext cx="3866070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</p:spTree>
    <p:extLst>
      <p:ext uri="{BB962C8B-B14F-4D97-AF65-F5344CB8AC3E}">
        <p14:creationId xmlns:p14="http://schemas.microsoft.com/office/powerpoint/2010/main" val="3789195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974" y="433937"/>
            <a:ext cx="4886905" cy="2610192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4C749A-DDCF-4385-B9A5-E4B97591B1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" y="0"/>
            <a:ext cx="623887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EDB6CAB-9E7F-4B2B-BE25-05A2B4406F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50000" y="3429000"/>
            <a:ext cx="5842000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66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8990" y="5212108"/>
            <a:ext cx="9714020" cy="1313352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 - Enter subtext here - Enter subtext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B404406-0DA3-4BED-8C97-801A3DA4DD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38990" y="451536"/>
            <a:ext cx="9714020" cy="507833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Header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AB31B23-5006-4AA8-BED0-DD436491E8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1298164"/>
            <a:ext cx="3999411" cy="357922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EA561B6-11CC-48D0-B748-2FAD1BA8B45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96294" y="1298163"/>
            <a:ext cx="3999411" cy="357922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2044C24-8DE5-4DFC-AF41-42344FF29BB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92588" y="1298163"/>
            <a:ext cx="3999411" cy="35792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3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47347-A844-491C-95AC-7EF7B76C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7059" y="921525"/>
            <a:ext cx="7200014" cy="73002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38EF14C-3515-4178-8094-5B69FD5748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7059" y="2122317"/>
            <a:ext cx="9517881" cy="3544836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</p:spTree>
    <p:extLst>
      <p:ext uri="{BB962C8B-B14F-4D97-AF65-F5344CB8AC3E}">
        <p14:creationId xmlns:p14="http://schemas.microsoft.com/office/powerpoint/2010/main" val="3104340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597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0305" y="1529508"/>
            <a:ext cx="3143994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0305" y="2527768"/>
            <a:ext cx="3143994" cy="3039314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AA5E067-79C4-4E79-9F16-373B15F797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92500"/>
            <a:ext cx="7778750" cy="3365501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D87C7A9-7C33-43F1-9F37-B623B766F0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778750" cy="33655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4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2F1B85-31AE-43EF-843E-6D2DD4097C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562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picture by clicking symbol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5C8DF-F242-4F49-A811-42B8CDF28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0" y="5765800"/>
            <a:ext cx="2928891" cy="846271"/>
          </a:xfrm>
          <a:prstGeom prst="rect">
            <a:avLst/>
          </a:prstGeom>
        </p:spPr>
      </p:pic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040A0D49-93B7-41FC-A3DE-E696D3B6F7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0421" y="3096126"/>
            <a:ext cx="4411579" cy="186088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CC256A4-B8B3-4B17-8969-0DDC439E4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7628" y="3323727"/>
            <a:ext cx="3505200" cy="538162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1B60727-1E92-4C9E-89D4-3C1AAA0B2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22078" y="4058348"/>
            <a:ext cx="2698750" cy="309485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Name Here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2E482CD-61A7-4C86-AB44-29E8DE8FCE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2078" y="4406450"/>
            <a:ext cx="2698750" cy="309485"/>
          </a:xfrm>
        </p:spPr>
        <p:txBody>
          <a:bodyPr>
            <a:normAutofit/>
          </a:bodyPr>
          <a:lstStyle>
            <a:lvl1pPr marL="0" indent="0">
              <a:buNone/>
              <a:defRPr sz="115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Type Title Here</a:t>
            </a:r>
          </a:p>
        </p:txBody>
      </p:sp>
    </p:spTree>
    <p:extLst>
      <p:ext uri="{BB962C8B-B14F-4D97-AF65-F5344CB8AC3E}">
        <p14:creationId xmlns:p14="http://schemas.microsoft.com/office/powerpoint/2010/main" val="3901112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777" y="1536882"/>
            <a:ext cx="2854885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777" y="2399975"/>
            <a:ext cx="2854885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F5382EE-1109-4F49-986F-18E89C788D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84704" y="0"/>
            <a:ext cx="410729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14F60EDE-A2CE-4B50-9EA1-3E5A629F7E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2087" y="3492499"/>
            <a:ext cx="4190420" cy="3365501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43A0E86-2E07-4A9E-B2BE-F114F3E746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62087" y="0"/>
            <a:ext cx="4190420" cy="33655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5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D3FC54-39B2-4D72-9301-FBEF728305CF}"/>
              </a:ext>
            </a:extLst>
          </p:cNvPr>
          <p:cNvSpPr/>
          <p:nvPr userDrawn="1"/>
        </p:nvSpPr>
        <p:spPr>
          <a:xfrm>
            <a:off x="0" y="0"/>
            <a:ext cx="3629890" cy="6858000"/>
          </a:xfrm>
          <a:prstGeom prst="rect">
            <a:avLst/>
          </a:prstGeom>
          <a:solidFill>
            <a:srgbClr val="A0C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02" y="1536882"/>
            <a:ext cx="2854885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502" y="2399975"/>
            <a:ext cx="2854885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4CF484-70BF-48ED-910F-673544604E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2088" y="722"/>
            <a:ext cx="4190420" cy="3365501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B2B48477-18F8-4182-B1B2-82CD93A890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62087" y="3492499"/>
            <a:ext cx="4190420" cy="3365501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EEC438D9-4785-496C-8FE4-750C1DCF5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84704" y="0"/>
            <a:ext cx="4107296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14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90D0DC-2C1C-49E2-BD71-F2AF75F9355C}"/>
              </a:ext>
            </a:extLst>
          </p:cNvPr>
          <p:cNvSpPr/>
          <p:nvPr userDrawn="1"/>
        </p:nvSpPr>
        <p:spPr>
          <a:xfrm>
            <a:off x="-14198" y="0"/>
            <a:ext cx="3644088" cy="6858000"/>
          </a:xfrm>
          <a:prstGeom prst="rect">
            <a:avLst/>
          </a:prstGeom>
          <a:solidFill>
            <a:srgbClr val="B7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02" y="1536882"/>
            <a:ext cx="2854885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502" y="2399975"/>
            <a:ext cx="2854885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BBEE9F4-FDE6-4036-AC98-6393E13D6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2088" y="722"/>
            <a:ext cx="4190420" cy="336550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E6251AA8-0DED-4456-9E12-8F3E6FBA7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62087" y="3492499"/>
            <a:ext cx="4190420" cy="3365501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A66E975-FC1D-42B7-A360-59FDC69273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84704" y="0"/>
            <a:ext cx="4107296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299" y="1462874"/>
            <a:ext cx="3866070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8299" y="2469589"/>
            <a:ext cx="3866070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4AEF4E6C-5E61-4EAA-BF0C-05213E6FAF8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626648"/>
            <a:ext cx="3442447" cy="323697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58B385F9-1826-479F-9ABC-2A237EAF2EA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61025" y="3626648"/>
            <a:ext cx="3442447" cy="323697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8B3361D1-4DFB-457D-960A-24F3A9069F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6928"/>
            <a:ext cx="7003472" cy="35099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33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299" y="1462874"/>
            <a:ext cx="3866070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8299" y="2469589"/>
            <a:ext cx="3866070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39605A1-8EAD-4AA8-99BD-9D9894A07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4835471"/>
            <a:ext cx="7003472" cy="202815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6606CE0-7A58-4E15-9931-D777BB4CFF2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7003472" cy="46959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18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067" y="1462874"/>
            <a:ext cx="4632851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68" y="2469589"/>
            <a:ext cx="4632850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EE3BBB5-5166-4E77-BDF0-7D28A850000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90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35B633-7947-4ABC-A11E-CD1800E6289E}"/>
              </a:ext>
            </a:extLst>
          </p:cNvPr>
          <p:cNvSpPr/>
          <p:nvPr userDrawn="1"/>
        </p:nvSpPr>
        <p:spPr>
          <a:xfrm>
            <a:off x="6221339" y="0"/>
            <a:ext cx="5970662" cy="6858000"/>
          </a:xfrm>
          <a:prstGeom prst="rect">
            <a:avLst/>
          </a:prstGeom>
          <a:solidFill>
            <a:srgbClr val="B7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6891" y="1354384"/>
            <a:ext cx="4632851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6891" y="2345601"/>
            <a:ext cx="4632850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E8345E-8BE8-410A-9BC6-1ED48FAAE6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82AA07-0EB3-4E3D-AD55-AA9BFA10B2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09038" y="0"/>
            <a:ext cx="338296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1DEA66-AF77-4B31-9888-5208280E5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9410" y="1046185"/>
            <a:ext cx="4632851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34887A1-4413-4CE0-8DC2-7B6C9E4119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941" y="2152569"/>
            <a:ext cx="3431893" cy="3908063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4DB1F6D-0555-498B-8B7E-92CC33B26D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0936" y="2152569"/>
            <a:ext cx="3431893" cy="3908063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</p:spTree>
    <p:extLst>
      <p:ext uri="{BB962C8B-B14F-4D97-AF65-F5344CB8AC3E}">
        <p14:creationId xmlns:p14="http://schemas.microsoft.com/office/powerpoint/2010/main" val="3675730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0588" y="4954332"/>
            <a:ext cx="4279528" cy="155404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Enter subtext here</a:t>
            </a:r>
          </a:p>
          <a:p>
            <a:pPr lvl="0"/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329CE66-4BB9-41AD-B59F-2A6FB66FE4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884" y="4954331"/>
            <a:ext cx="4279528" cy="155404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Enter subtext here</a:t>
            </a:r>
          </a:p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AB9718F-169A-4BE3-92D7-91CCBF8453F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46526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31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FB4984-BC18-4C64-8C88-95576D5AF705}"/>
              </a:ext>
            </a:extLst>
          </p:cNvPr>
          <p:cNvSpPr/>
          <p:nvPr userDrawn="1"/>
        </p:nvSpPr>
        <p:spPr>
          <a:xfrm>
            <a:off x="0" y="4652682"/>
            <a:ext cx="12192000" cy="2205318"/>
          </a:xfrm>
          <a:prstGeom prst="rect">
            <a:avLst/>
          </a:prstGeom>
          <a:solidFill>
            <a:srgbClr val="A0C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0588" y="4954332"/>
            <a:ext cx="4279528" cy="155404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Enter subtext here</a:t>
            </a:r>
          </a:p>
          <a:p>
            <a:pPr lvl="0"/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329CE66-4BB9-41AD-B59F-2A6FB66FE4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884" y="4954331"/>
            <a:ext cx="4279528" cy="155404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Enter subtext here</a:t>
            </a:r>
          </a:p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9B1A034-4DB9-4C0D-8169-B94559E5C6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45595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3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F2F1B85-31AE-43EF-843E-6D2DD4097C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562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picture by clicking symbol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5C8DF-F242-4F49-A811-42B8CDF28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0" y="5765800"/>
            <a:ext cx="2928891" cy="846271"/>
          </a:xfrm>
          <a:prstGeom prst="rect">
            <a:avLst/>
          </a:prstGeom>
        </p:spPr>
      </p:pic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FD2CFB5C-96D8-4C98-8269-A968C8049B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096126"/>
            <a:ext cx="4411579" cy="186088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04BEDEF-10E0-4CC0-B0BF-179751EA1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4" y="3327903"/>
            <a:ext cx="3505200" cy="538162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B41491CF-235C-4D85-BC8F-32F41218E5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324" y="4062524"/>
            <a:ext cx="2698750" cy="309485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Name Here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3347B10F-0165-44FC-892E-A201E1319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324" y="4410626"/>
            <a:ext cx="2698750" cy="309485"/>
          </a:xfrm>
        </p:spPr>
        <p:txBody>
          <a:bodyPr>
            <a:normAutofit/>
          </a:bodyPr>
          <a:lstStyle>
            <a:lvl1pPr marL="0" indent="0">
              <a:buNone/>
              <a:defRPr sz="115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Type Title Here</a:t>
            </a:r>
          </a:p>
        </p:txBody>
      </p:sp>
    </p:spTree>
    <p:extLst>
      <p:ext uri="{BB962C8B-B14F-4D97-AF65-F5344CB8AC3E}">
        <p14:creationId xmlns:p14="http://schemas.microsoft.com/office/powerpoint/2010/main" val="9990255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974" y="433937"/>
            <a:ext cx="4886905" cy="2610192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4C749A-DDCF-4385-B9A5-E4B97591B1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62137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EDB6CAB-9E7F-4B2B-BE25-05A2B4406F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50000" y="3429000"/>
            <a:ext cx="5842000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41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8990" y="5212108"/>
            <a:ext cx="9714020" cy="1313352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 - Enter subtext here - Enter subtext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B404406-0DA3-4BED-8C97-801A3DA4DD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38990" y="451536"/>
            <a:ext cx="9714020" cy="507833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Header Here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AB31B23-5006-4AA8-BED0-DD436491E8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1310196"/>
            <a:ext cx="3999411" cy="357922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EA561B6-11CC-48D0-B748-2FAD1BA8B45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96294" y="1310195"/>
            <a:ext cx="3999411" cy="357922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2044C24-8DE5-4DFC-AF41-42344FF29BB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92588" y="1310195"/>
            <a:ext cx="3999411" cy="35792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3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4373-EE36-49AE-B029-A4F3337F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576" y="333594"/>
            <a:ext cx="8100848" cy="1022241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DEB084-7114-4D29-9961-83EDEC47AC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750" y="3988675"/>
            <a:ext cx="5449616" cy="239624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4CEFBBE-1F43-4715-A30F-2107CBDE82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2635" y="3988674"/>
            <a:ext cx="5449616" cy="239624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788777-E61D-487F-B481-504D6EAFEB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750" y="1655159"/>
            <a:ext cx="11172500" cy="20018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5052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01A16-1032-4992-A21F-07B7A97572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3246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24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C1EB-4988-4D91-9222-537688A746D4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169B-F52D-4FB2-9313-8E6D0E0E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7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C899172-B40B-4059-A056-248EFE48CD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12545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Picture by clicking symbol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1E62C2-A73B-428A-8B16-42F5F6B632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4303" y="5481388"/>
            <a:ext cx="5012508" cy="538162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66C987D-A947-4C27-A896-A6AF02B1A7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6492" y="6203785"/>
            <a:ext cx="5012508" cy="330868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Name Here, Type Job Title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D3B77-C153-4BF5-AB94-C41E0EEF3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0" y="5596414"/>
            <a:ext cx="2928891" cy="8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76032F-7BEB-4008-95A1-330DF77EEE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picture by clicking symbol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2E7E5995-3CF4-4BBD-9535-1A49961739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727940"/>
            <a:ext cx="5092505" cy="1602584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14BED6-C4E3-450F-B61D-B3F927CADA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574" y="4020820"/>
            <a:ext cx="4419187" cy="493776"/>
          </a:xfrm>
        </p:spPr>
        <p:txBody>
          <a:bodyPr>
            <a:no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017BAF7-7805-43CB-9860-7DC4DBB010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573" y="4676140"/>
            <a:ext cx="4419187" cy="34696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818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76032F-7BEB-4008-95A1-330DF77EEE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picture by clicking symbol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26C55151-4A42-4515-BA63-659C9C477E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495" y="1172580"/>
            <a:ext cx="5092505" cy="1598754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14BED6-C4E3-450F-B61D-B3F927CADA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5238" y="1466596"/>
            <a:ext cx="4419187" cy="493776"/>
          </a:xfrm>
        </p:spPr>
        <p:txBody>
          <a:bodyPr>
            <a:no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017BAF7-7805-43CB-9860-7DC4DBB010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5238" y="2115820"/>
            <a:ext cx="4419187" cy="34696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2172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35B633-7947-4ABC-A11E-CD1800E6289E}"/>
              </a:ext>
            </a:extLst>
          </p:cNvPr>
          <p:cNvSpPr/>
          <p:nvPr userDrawn="1"/>
        </p:nvSpPr>
        <p:spPr>
          <a:xfrm>
            <a:off x="6209969" y="0"/>
            <a:ext cx="5982031" cy="6858000"/>
          </a:xfrm>
          <a:prstGeom prst="rect">
            <a:avLst/>
          </a:prstGeom>
          <a:solidFill>
            <a:srgbClr val="B7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6891" y="1354384"/>
            <a:ext cx="4632851" cy="585851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6891" y="2345601"/>
            <a:ext cx="4632850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E8345E-8BE8-410A-9BC6-1ED48FAAE6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3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49B786-0200-4275-9CF4-C07416EF2CCA}"/>
              </a:ext>
            </a:extLst>
          </p:cNvPr>
          <p:cNvSpPr/>
          <p:nvPr userDrawn="1"/>
        </p:nvSpPr>
        <p:spPr>
          <a:xfrm>
            <a:off x="0" y="0"/>
            <a:ext cx="354841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F9E28-F54B-47EF-BBA0-84B85C690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067" y="1214655"/>
            <a:ext cx="2087429" cy="1052438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Header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A49A95-35BA-4B3A-BED9-C3CE56309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68" y="2687956"/>
            <a:ext cx="2087428" cy="3039314"/>
          </a:xfrm>
        </p:spPr>
        <p:txBody>
          <a:bodyPr>
            <a:norm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  <a:p>
            <a:pPr lvl="0"/>
            <a:r>
              <a:rPr lang="en-US" dirty="0"/>
              <a:t>Enter subtext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EE3BBB5-5166-4E77-BDF0-7D28A850000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3952" y="0"/>
            <a:ext cx="854804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2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4A906-45FF-480C-905A-5E852CDC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BD9B9-30C7-46B5-BB2C-2CD0C12C9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56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38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nature, distance&#10;&#10;Description automatically generated">
            <a:extLst>
              <a:ext uri="{FF2B5EF4-FFF2-40B4-BE49-F238E27FC236}">
                <a16:creationId xmlns:a16="http://schemas.microsoft.com/office/drawing/2014/main" id="{C497B5B8-E573-474E-BAE4-C3075A6A5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9"/>
            <a:ext cx="12192000" cy="68434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8EC1EE-AB37-47E0-9F94-C35893851D41}"/>
              </a:ext>
            </a:extLst>
          </p:cNvPr>
          <p:cNvSpPr/>
          <p:nvPr/>
        </p:nvSpPr>
        <p:spPr>
          <a:xfrm>
            <a:off x="0" y="2594344"/>
            <a:ext cx="12192000" cy="1669311"/>
          </a:xfrm>
          <a:prstGeom prst="rect">
            <a:avLst/>
          </a:prstGeom>
          <a:solidFill>
            <a:srgbClr val="0000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9E29C-8E21-4A07-9B17-07F2E2A47B1A}"/>
              </a:ext>
            </a:extLst>
          </p:cNvPr>
          <p:cNvSpPr txBox="1"/>
          <p:nvPr/>
        </p:nvSpPr>
        <p:spPr>
          <a:xfrm>
            <a:off x="2429857" y="3326489"/>
            <a:ext cx="7332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Collaborating with farmers to reduce sediment and nutrient runoff in the Saginaw Bay watershed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178614-4EEF-4DAA-BBD4-BA0CEB52BEFA}"/>
              </a:ext>
            </a:extLst>
          </p:cNvPr>
          <p:cNvSpPr/>
          <p:nvPr/>
        </p:nvSpPr>
        <p:spPr>
          <a:xfrm>
            <a:off x="2525485" y="2695932"/>
            <a:ext cx="7097485" cy="69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3600" b="1" spc="-9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Soil Health in Saginaw Valley</a:t>
            </a:r>
          </a:p>
        </p:txBody>
      </p:sp>
    </p:spTree>
    <p:extLst>
      <p:ext uri="{BB962C8B-B14F-4D97-AF65-F5344CB8AC3E}">
        <p14:creationId xmlns:p14="http://schemas.microsoft.com/office/powerpoint/2010/main" val="24105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D97445-15B7-4321-9334-6AD574D44290}"/>
              </a:ext>
            </a:extLst>
          </p:cNvPr>
          <p:cNvSpPr txBox="1">
            <a:spLocks/>
          </p:cNvSpPr>
          <p:nvPr/>
        </p:nvSpPr>
        <p:spPr>
          <a:xfrm>
            <a:off x="3337560" y="155786"/>
            <a:ext cx="5516880" cy="1044319"/>
          </a:xfrm>
          <a:prstGeom prst="rect">
            <a:avLst/>
          </a:prstGeom>
          <a:noFill/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spc="-90" baseline="0">
                <a:solidFill>
                  <a:schemeClr val="accent4"/>
                </a:solidFill>
                <a:latin typeface="Georgia"/>
                <a:ea typeface="Arial"/>
                <a:cs typeface="Georgia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Incentivized Practices</a:t>
            </a:r>
            <a:endParaRPr kumimoji="0" lang="en-US" b="1" i="0" u="none" strike="noStrike" kern="1200" cap="none" spc="-9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1D5604-AAB8-4C98-9C33-DD33FE2E521E}"/>
              </a:ext>
            </a:extLst>
          </p:cNvPr>
          <p:cNvCxnSpPr>
            <a:cxnSpLocks/>
          </p:cNvCxnSpPr>
          <p:nvPr/>
        </p:nvCxnSpPr>
        <p:spPr>
          <a:xfrm>
            <a:off x="3337560" y="855383"/>
            <a:ext cx="530352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A417B0C-799A-4C39-9A8A-71A8DE4CAC86}"/>
              </a:ext>
            </a:extLst>
          </p:cNvPr>
          <p:cNvSpPr/>
          <p:nvPr/>
        </p:nvSpPr>
        <p:spPr>
          <a:xfrm>
            <a:off x="1192959" y="1121272"/>
            <a:ext cx="2569779" cy="5279507"/>
          </a:xfrm>
          <a:prstGeom prst="flowChartAlternateProcess">
            <a:avLst/>
          </a:prstGeom>
          <a:solidFill>
            <a:srgbClr val="4681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FBADDE4-B6B3-45B5-A072-E7F8BD2649BD}"/>
              </a:ext>
            </a:extLst>
          </p:cNvPr>
          <p:cNvSpPr/>
          <p:nvPr/>
        </p:nvSpPr>
        <p:spPr>
          <a:xfrm rot="10800000" flipV="1">
            <a:off x="1611102" y="1327182"/>
            <a:ext cx="1833530" cy="1749973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70E6AF8E-FFD8-4B34-B534-3802D0290C79}"/>
              </a:ext>
            </a:extLst>
          </p:cNvPr>
          <p:cNvSpPr/>
          <p:nvPr/>
        </p:nvSpPr>
        <p:spPr>
          <a:xfrm>
            <a:off x="4811110" y="1121274"/>
            <a:ext cx="2569779" cy="5279507"/>
          </a:xfrm>
          <a:prstGeom prst="flowChartAlternateProcess">
            <a:avLst/>
          </a:prstGeom>
          <a:solidFill>
            <a:srgbClr val="9DA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7A917BC4-82D6-476B-8013-5C8F4DD84BE3}"/>
              </a:ext>
            </a:extLst>
          </p:cNvPr>
          <p:cNvSpPr/>
          <p:nvPr/>
        </p:nvSpPr>
        <p:spPr>
          <a:xfrm>
            <a:off x="8379244" y="1121273"/>
            <a:ext cx="2569779" cy="5279507"/>
          </a:xfrm>
          <a:prstGeom prst="flowChartAlternateProcess">
            <a:avLst/>
          </a:prstGeom>
          <a:solidFill>
            <a:srgbClr val="AEC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C30FCFE-8FFA-4689-A4E6-750F50B99EE9}"/>
              </a:ext>
            </a:extLst>
          </p:cNvPr>
          <p:cNvSpPr/>
          <p:nvPr/>
        </p:nvSpPr>
        <p:spPr>
          <a:xfrm rot="10800000" flipV="1">
            <a:off x="8747369" y="1327182"/>
            <a:ext cx="1833530" cy="1749973"/>
          </a:xfrm>
          <a:prstGeom prst="flowChartConnector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EA5B0E0-F561-4871-B777-3F7F21338137}"/>
              </a:ext>
            </a:extLst>
          </p:cNvPr>
          <p:cNvSpPr/>
          <p:nvPr/>
        </p:nvSpPr>
        <p:spPr>
          <a:xfrm rot="10800000" flipV="1">
            <a:off x="5179234" y="1333139"/>
            <a:ext cx="1833530" cy="1749973"/>
          </a:xfrm>
          <a:prstGeom prst="flowChartConnector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5E9A1A-FD2F-43C6-B77E-D67A5B29E9B2}"/>
              </a:ext>
            </a:extLst>
          </p:cNvPr>
          <p:cNvSpPr txBox="1"/>
          <p:nvPr/>
        </p:nvSpPr>
        <p:spPr>
          <a:xfrm>
            <a:off x="1664638" y="3167390"/>
            <a:ext cx="1726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In Field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2D2F8-C752-4634-BDDE-A83F13C0FA96}"/>
              </a:ext>
            </a:extLst>
          </p:cNvPr>
          <p:cNvSpPr txBox="1"/>
          <p:nvPr/>
        </p:nvSpPr>
        <p:spPr>
          <a:xfrm>
            <a:off x="8510162" y="3198167"/>
            <a:ext cx="230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Edge of Field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6F1D91-2130-424F-9840-8DB1BED02E97}"/>
              </a:ext>
            </a:extLst>
          </p:cNvPr>
          <p:cNvSpPr txBox="1"/>
          <p:nvPr/>
        </p:nvSpPr>
        <p:spPr>
          <a:xfrm>
            <a:off x="5113086" y="3168869"/>
            <a:ext cx="196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Nutrition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12B2EF-8978-4908-A913-51F94C3940CB}"/>
              </a:ext>
            </a:extLst>
          </p:cNvPr>
          <p:cNvSpPr txBox="1"/>
          <p:nvPr/>
        </p:nvSpPr>
        <p:spPr>
          <a:xfrm>
            <a:off x="1307087" y="3942778"/>
            <a:ext cx="2232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600" dirty="0">
                <a:latin typeface="Georgia" panose="02040502050405020303" pitchFamily="18" charset="0"/>
              </a:rPr>
              <a:t>Nutrient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600" dirty="0">
                <a:latin typeface="Georgia" panose="02040502050405020303" pitchFamily="18" charset="0"/>
              </a:rPr>
              <a:t>Cover 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600" dirty="0">
                <a:latin typeface="Georgia" panose="02040502050405020303" pitchFamily="18" charset="0"/>
              </a:rPr>
              <a:t>Reduced Tillage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600" dirty="0">
                <a:latin typeface="Georgia" panose="02040502050405020303" pitchFamily="18" charset="0"/>
              </a:rPr>
              <a:t>Crop Diversity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481C9C-95B0-4277-AC45-53C8BE1A38AE}"/>
              </a:ext>
            </a:extLst>
          </p:cNvPr>
          <p:cNvSpPr txBox="1"/>
          <p:nvPr/>
        </p:nvSpPr>
        <p:spPr>
          <a:xfrm>
            <a:off x="4880100" y="3972305"/>
            <a:ext cx="2455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Feed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Feed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Grazing Management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ED905D-3BD5-4717-8CF6-4686B5897E2D}"/>
              </a:ext>
            </a:extLst>
          </p:cNvPr>
          <p:cNvSpPr txBox="1"/>
          <p:nvPr/>
        </p:nvSpPr>
        <p:spPr>
          <a:xfrm>
            <a:off x="8429729" y="4106976"/>
            <a:ext cx="2569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Harvestable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Filter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Water retention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28A8A79-3C39-4BC1-88A8-AE35B2F543F6}"/>
              </a:ext>
            </a:extLst>
          </p:cNvPr>
          <p:cNvSpPr txBox="1">
            <a:spLocks/>
          </p:cNvSpPr>
          <p:nvPr/>
        </p:nvSpPr>
        <p:spPr>
          <a:xfrm>
            <a:off x="453193" y="177775"/>
            <a:ext cx="5121766" cy="483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How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 do we get there?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F620D-303E-4CA9-93C8-DEF833625227}"/>
              </a:ext>
            </a:extLst>
          </p:cNvPr>
          <p:cNvGrpSpPr/>
          <p:nvPr/>
        </p:nvGrpSpPr>
        <p:grpSpPr>
          <a:xfrm>
            <a:off x="1861626" y="987815"/>
            <a:ext cx="2116890" cy="2293528"/>
            <a:chOff x="2581795" y="1244462"/>
            <a:chExt cx="1285452" cy="14751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B221B9-9DC7-4D31-AA1C-EE3647615FF8}"/>
                </a:ext>
              </a:extLst>
            </p:cNvPr>
            <p:cNvGrpSpPr/>
            <p:nvPr/>
          </p:nvGrpSpPr>
          <p:grpSpPr>
            <a:xfrm>
              <a:off x="2644496" y="1244462"/>
              <a:ext cx="1160050" cy="1475110"/>
              <a:chOff x="3278434" y="1358066"/>
              <a:chExt cx="1160050" cy="1475110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113C96E-7747-4438-8451-71425E5C890D}"/>
                  </a:ext>
                </a:extLst>
              </p:cNvPr>
              <p:cNvCxnSpPr>
                <a:cxnSpLocks/>
                <a:stCxn id="20" idx="4"/>
              </p:cNvCxnSpPr>
              <p:nvPr/>
            </p:nvCxnSpPr>
            <p:spPr>
              <a:xfrm>
                <a:off x="3858459" y="2486998"/>
                <a:ext cx="89550" cy="3461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E57853B4-1887-412A-AAFB-F5DF0F532845}"/>
                  </a:ext>
                </a:extLst>
              </p:cNvPr>
              <p:cNvSpPr/>
              <p:nvPr/>
            </p:nvSpPr>
            <p:spPr>
              <a:xfrm>
                <a:off x="3278434" y="1358066"/>
                <a:ext cx="1160050" cy="1128932"/>
              </a:xfrm>
              <a:prstGeom prst="flowChartConnector">
                <a:avLst/>
              </a:prstGeom>
              <a:solidFill>
                <a:srgbClr val="CCAF6B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184647-87B5-4514-B4F6-CBDD7845AB1C}"/>
                </a:ext>
              </a:extLst>
            </p:cNvPr>
            <p:cNvSpPr txBox="1"/>
            <p:nvPr/>
          </p:nvSpPr>
          <p:spPr>
            <a:xfrm>
              <a:off x="2581795" y="1568255"/>
              <a:ext cx="1285452" cy="894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Supply Chain Engagement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FCC4151-0274-40CE-93CE-D6BE53A4AC1E}"/>
              </a:ext>
            </a:extLst>
          </p:cNvPr>
          <p:cNvGrpSpPr/>
          <p:nvPr/>
        </p:nvGrpSpPr>
        <p:grpSpPr>
          <a:xfrm>
            <a:off x="3631015" y="2511847"/>
            <a:ext cx="2218788" cy="1678193"/>
            <a:chOff x="3496916" y="1354815"/>
            <a:chExt cx="2218788" cy="16781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59D91C2-B238-4B5A-A30B-7A3FD7C2EDB5}"/>
                </a:ext>
              </a:extLst>
            </p:cNvPr>
            <p:cNvGrpSpPr/>
            <p:nvPr/>
          </p:nvGrpSpPr>
          <p:grpSpPr>
            <a:xfrm>
              <a:off x="3496916" y="1354815"/>
              <a:ext cx="2218788" cy="1678193"/>
              <a:chOff x="9507191" y="1468419"/>
              <a:chExt cx="2218788" cy="1678193"/>
            </a:xfrm>
            <a:solidFill>
              <a:srgbClr val="CCAF6B"/>
            </a:solidFill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70A8E1D-E9A3-4799-B221-F22092B92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7191" y="2576586"/>
                <a:ext cx="63060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5D0C865B-768F-4120-997D-67E5095669E7}"/>
                  </a:ext>
                </a:extLst>
              </p:cNvPr>
              <p:cNvSpPr/>
              <p:nvPr/>
            </p:nvSpPr>
            <p:spPr>
              <a:xfrm>
                <a:off x="10035233" y="1468419"/>
                <a:ext cx="1690746" cy="1678193"/>
              </a:xfrm>
              <a:prstGeom prst="flowChartConnector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715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D13D99-22BE-4A75-895F-C486A7E9BA37}"/>
                </a:ext>
              </a:extLst>
            </p:cNvPr>
            <p:cNvSpPr txBox="1"/>
            <p:nvPr/>
          </p:nvSpPr>
          <p:spPr>
            <a:xfrm>
              <a:off x="4105264" y="1652265"/>
              <a:ext cx="15074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Farmers Leading Change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1BB39BB-0E23-4E9F-A31B-20E82ED37CDA}"/>
              </a:ext>
            </a:extLst>
          </p:cNvPr>
          <p:cNvGrpSpPr/>
          <p:nvPr/>
        </p:nvGrpSpPr>
        <p:grpSpPr>
          <a:xfrm>
            <a:off x="3484835" y="4337894"/>
            <a:ext cx="2058162" cy="1859837"/>
            <a:chOff x="3580859" y="3841229"/>
            <a:chExt cx="1789494" cy="15799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5FDEA0-552D-4ECD-AF1C-DEDBC10BB151}"/>
                </a:ext>
              </a:extLst>
            </p:cNvPr>
            <p:cNvGrpSpPr/>
            <p:nvPr/>
          </p:nvGrpSpPr>
          <p:grpSpPr>
            <a:xfrm>
              <a:off x="3580859" y="3841229"/>
              <a:ext cx="1789494" cy="1579978"/>
              <a:chOff x="9591134" y="3954833"/>
              <a:chExt cx="1789494" cy="1579978"/>
            </a:xfrm>
            <a:solidFill>
              <a:srgbClr val="CCAF6B"/>
            </a:solidFill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433FC4D-9526-4F37-9A15-A1E32178BA65}"/>
                  </a:ext>
                </a:extLst>
              </p:cNvPr>
              <p:cNvCxnSpPr>
                <a:cxnSpLocks/>
                <a:stCxn id="22" idx="5"/>
                <a:endCxn id="14" idx="1"/>
              </p:cNvCxnSpPr>
              <p:nvPr/>
            </p:nvCxnSpPr>
            <p:spPr>
              <a:xfrm>
                <a:off x="9591134" y="3954833"/>
                <a:ext cx="498867" cy="3311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03AFF109-38C7-4EE2-9509-53755D01B55B}"/>
                  </a:ext>
                </a:extLst>
              </p:cNvPr>
              <p:cNvSpPr/>
              <p:nvPr/>
            </p:nvSpPr>
            <p:spPr>
              <a:xfrm>
                <a:off x="9868565" y="4071769"/>
                <a:ext cx="1512063" cy="1463042"/>
              </a:xfrm>
              <a:prstGeom prst="flowChartConnector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70954C-121E-4E5C-AD5D-594C70024B65}"/>
                </a:ext>
              </a:extLst>
            </p:cNvPr>
            <p:cNvSpPr txBox="1"/>
            <p:nvPr/>
          </p:nvSpPr>
          <p:spPr>
            <a:xfrm>
              <a:off x="3888568" y="4231550"/>
              <a:ext cx="14515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Edge of Field Practices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CB4B41-9D16-47A5-8B6C-1A73B20CF1CC}"/>
              </a:ext>
            </a:extLst>
          </p:cNvPr>
          <p:cNvGrpSpPr/>
          <p:nvPr/>
        </p:nvGrpSpPr>
        <p:grpSpPr>
          <a:xfrm>
            <a:off x="959611" y="4301890"/>
            <a:ext cx="1810337" cy="2019534"/>
            <a:chOff x="1092836" y="3770558"/>
            <a:chExt cx="2360559" cy="27659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C3B9702-22C1-4CCF-A1E1-F715410A2762}"/>
                </a:ext>
              </a:extLst>
            </p:cNvPr>
            <p:cNvGrpSpPr/>
            <p:nvPr/>
          </p:nvGrpSpPr>
          <p:grpSpPr>
            <a:xfrm>
              <a:off x="1092836" y="3770558"/>
              <a:ext cx="2360559" cy="2765973"/>
              <a:chOff x="7103111" y="3884162"/>
              <a:chExt cx="2360559" cy="2765973"/>
            </a:xfrm>
            <a:solidFill>
              <a:srgbClr val="CCAF6B"/>
            </a:solidFill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F67744C-CCCF-41CB-AD17-78073BB318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88287" y="3884162"/>
                <a:ext cx="498436" cy="55448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600CB0DA-53A4-409F-BF62-CBB16F63A042}"/>
                  </a:ext>
                </a:extLst>
              </p:cNvPr>
              <p:cNvSpPr/>
              <p:nvPr/>
            </p:nvSpPr>
            <p:spPr>
              <a:xfrm>
                <a:off x="7103111" y="4335332"/>
                <a:ext cx="2360559" cy="2314803"/>
              </a:xfrm>
              <a:prstGeom prst="flowChartConnector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18F939-758E-45C8-9A16-D4A53F5D4FA8}"/>
                </a:ext>
              </a:extLst>
            </p:cNvPr>
            <p:cNvSpPr txBox="1"/>
            <p:nvPr/>
          </p:nvSpPr>
          <p:spPr>
            <a:xfrm>
              <a:off x="1369782" y="4689686"/>
              <a:ext cx="1806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Inform and Engage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BDC4B9-EFF3-4623-9326-405077963796}"/>
              </a:ext>
            </a:extLst>
          </p:cNvPr>
          <p:cNvGrpSpPr/>
          <p:nvPr/>
        </p:nvGrpSpPr>
        <p:grpSpPr>
          <a:xfrm>
            <a:off x="239948" y="2487989"/>
            <a:ext cx="2272974" cy="1925619"/>
            <a:chOff x="347494" y="2070199"/>
            <a:chExt cx="2272974" cy="19256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A9DD6B-EBDD-477F-8684-B14A17398E48}"/>
                </a:ext>
              </a:extLst>
            </p:cNvPr>
            <p:cNvGrpSpPr/>
            <p:nvPr/>
          </p:nvGrpSpPr>
          <p:grpSpPr>
            <a:xfrm>
              <a:off x="347494" y="2070199"/>
              <a:ext cx="2272974" cy="1925619"/>
              <a:chOff x="6357769" y="2183803"/>
              <a:chExt cx="2272974" cy="1925619"/>
            </a:xfrm>
            <a:solidFill>
              <a:srgbClr val="CCAF6B"/>
            </a:solidFill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79CED99-3B1D-4B17-A6A8-A61986E5FF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0450" y="3146612"/>
                <a:ext cx="570293" cy="15277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930C07C4-6457-4F20-9056-5A6D9D88786E}"/>
                  </a:ext>
                </a:extLst>
              </p:cNvPr>
              <p:cNvSpPr/>
              <p:nvPr/>
            </p:nvSpPr>
            <p:spPr>
              <a:xfrm>
                <a:off x="6357769" y="2183803"/>
                <a:ext cx="1925622" cy="1925619"/>
              </a:xfrm>
              <a:prstGeom prst="flowChartConnector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94DE140-762C-4888-92DD-30F0F7D683D7}"/>
                </a:ext>
              </a:extLst>
            </p:cNvPr>
            <p:cNvSpPr txBox="1"/>
            <p:nvPr/>
          </p:nvSpPr>
          <p:spPr>
            <a:xfrm>
              <a:off x="502149" y="2515914"/>
              <a:ext cx="16163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Science and Evaluation</a:t>
              </a:r>
            </a:p>
          </p:txBody>
        </p:sp>
      </p:grp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F6F20B80-8B8E-42CA-A095-64E0DB883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r="16643"/>
          <a:stretch/>
        </p:blipFill>
        <p:spPr>
          <a:xfrm>
            <a:off x="6110891" y="0"/>
            <a:ext cx="6096000" cy="6858000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02AC63FF-7EFF-4201-BB15-3557B00E6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5" b="8597"/>
          <a:stretch/>
        </p:blipFill>
        <p:spPr>
          <a:xfrm>
            <a:off x="2494671" y="3350944"/>
            <a:ext cx="1160050" cy="1156285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3963C0-12F5-4E1D-838C-F8A8D10ED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36" y="1141523"/>
            <a:ext cx="2766831" cy="1960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00D94-BB8B-4EFD-9091-1C01E86F3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38" y="6062519"/>
            <a:ext cx="2766831" cy="1960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A27953-A562-406F-B690-4EDA6E8BE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2" y="4239882"/>
            <a:ext cx="2766831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4E4CC-158C-4652-98F0-67C72CEBA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0379" y="379176"/>
            <a:ext cx="8933122" cy="6099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D35DB-6732-4AD2-B943-D676C288BC02}"/>
              </a:ext>
            </a:extLst>
          </p:cNvPr>
          <p:cNvSpPr txBox="1"/>
          <p:nvPr/>
        </p:nvSpPr>
        <p:spPr>
          <a:xfrm>
            <a:off x="4380412" y="6488668"/>
            <a:ext cx="388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www.soilsavings.com/FarmerResources</a:t>
            </a:r>
          </a:p>
        </p:txBody>
      </p:sp>
    </p:spTree>
    <p:extLst>
      <p:ext uri="{BB962C8B-B14F-4D97-AF65-F5344CB8AC3E}">
        <p14:creationId xmlns:p14="http://schemas.microsoft.com/office/powerpoint/2010/main" val="830065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4E4CC-158C-4652-98F0-67C72CEBA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61F475-C46B-4A9E-AE08-9CD53AF37FEE}"/>
              </a:ext>
            </a:extLst>
          </p:cNvPr>
          <p:cNvGrpSpPr/>
          <p:nvPr/>
        </p:nvGrpSpPr>
        <p:grpSpPr>
          <a:xfrm>
            <a:off x="226099" y="3817148"/>
            <a:ext cx="11842568" cy="2901228"/>
            <a:chOff x="226099" y="3817148"/>
            <a:chExt cx="11842568" cy="2901228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ED6A597-4B45-4D26-89B2-9B6457954327}"/>
                </a:ext>
              </a:extLst>
            </p:cNvPr>
            <p:cNvSpPr txBox="1">
              <a:spLocks/>
            </p:cNvSpPr>
            <p:nvPr/>
          </p:nvSpPr>
          <p:spPr>
            <a:xfrm>
              <a:off x="292198" y="3817148"/>
              <a:ext cx="4211363" cy="73025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Thank You!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4E7ED4-5D40-4582-977D-F59FC07FB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2822" y="6089690"/>
              <a:ext cx="2175845" cy="62868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72D528A-79CC-4CB4-AC5F-B3C0D3CB0D3A}"/>
                </a:ext>
              </a:extLst>
            </p:cNvPr>
            <p:cNvGrpSpPr/>
            <p:nvPr/>
          </p:nvGrpSpPr>
          <p:grpSpPr>
            <a:xfrm>
              <a:off x="226099" y="4889443"/>
              <a:ext cx="4762842" cy="1792952"/>
              <a:chOff x="495607" y="4688249"/>
              <a:chExt cx="4762842" cy="179295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CCAEF0E-833A-4BB0-91C6-B3E5AD3A4E04}"/>
                  </a:ext>
                </a:extLst>
              </p:cNvPr>
              <p:cNvGrpSpPr/>
              <p:nvPr/>
            </p:nvGrpSpPr>
            <p:grpSpPr>
              <a:xfrm>
                <a:off x="495607" y="4688249"/>
                <a:ext cx="4029751" cy="1249161"/>
                <a:chOff x="495607" y="4552549"/>
                <a:chExt cx="4029751" cy="1249161"/>
              </a:xfrm>
            </p:grpSpPr>
            <p:pic>
              <p:nvPicPr>
                <p:cNvPr id="10" name="Picture 9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EE8CEC4D-6C8C-402F-BF1B-970F4B822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706" y="5266695"/>
                  <a:ext cx="523910" cy="532422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EEF447F3-82B2-4502-825D-033FF740E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1372" y="5288951"/>
                  <a:ext cx="504561" cy="512759"/>
                </a:xfrm>
                <a:prstGeom prst="rect">
                  <a:avLst/>
                </a:prstGeom>
              </p:spPr>
            </p:pic>
            <p:pic>
              <p:nvPicPr>
                <p:cNvPr id="12" name="Picture 11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99B0159A-DFCA-4654-8B3C-71483AA1E2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3260" y="5269858"/>
                  <a:ext cx="520468" cy="528925"/>
                </a:xfrm>
                <a:prstGeom prst="rect">
                  <a:avLst/>
                </a:prstGeom>
              </p:spPr>
            </p:pic>
            <p:pic>
              <p:nvPicPr>
                <p:cNvPr id="13" name="Picture 4" descr="Image result for web logo white">
                  <a:extLst>
                    <a:ext uri="{FF2B5EF4-FFF2-40B4-BE49-F238E27FC236}">
                      <a16:creationId xmlns:a16="http://schemas.microsoft.com/office/drawing/2014/main" id="{DFD69AD4-E65E-4B77-B43C-5A4F83889B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607" y="4578339"/>
                  <a:ext cx="641137" cy="5776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3240489-A7DC-4DFD-871F-965AE1FCABCA}"/>
                    </a:ext>
                  </a:extLst>
                </p:cNvPr>
                <p:cNvSpPr/>
                <p:nvPr/>
              </p:nvSpPr>
              <p:spPr>
                <a:xfrm>
                  <a:off x="1199617" y="4552549"/>
                  <a:ext cx="2893869" cy="4969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457189">
                    <a:lnSpc>
                      <a:spcPct val="150000"/>
                    </a:lnSpc>
                    <a:defRPr/>
                  </a:pPr>
                  <a:r>
                    <a:rPr lang="en-US" sz="2000" b="1" dirty="0">
                      <a:solidFill>
                        <a:srgbClr val="F9F9F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www.SoilSavings.com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7C19ADA-2C30-4BA3-B1C5-A907505B4765}"/>
                    </a:ext>
                  </a:extLst>
                </p:cNvPr>
                <p:cNvSpPr/>
                <p:nvPr/>
              </p:nvSpPr>
              <p:spPr>
                <a:xfrm>
                  <a:off x="2281515" y="5313015"/>
                  <a:ext cx="2243843" cy="4397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9F9F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@</a:t>
                  </a:r>
                  <a:r>
                    <a:rPr lang="en-US" sz="2000" b="1" dirty="0" err="1">
                      <a:solidFill>
                        <a:srgbClr val="F9F9F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TNCMichigan</a:t>
                  </a:r>
                  <a:endParaRPr lang="en-US" sz="2000" dirty="0"/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A99104-2A7F-45F0-8334-360C39464C55}"/>
                  </a:ext>
                </a:extLst>
              </p:cNvPr>
              <p:cNvSpPr/>
              <p:nvPr/>
            </p:nvSpPr>
            <p:spPr>
              <a:xfrm>
                <a:off x="495607" y="6024666"/>
                <a:ext cx="4762842" cy="4565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189">
                  <a:lnSpc>
                    <a:spcPct val="150000"/>
                  </a:lnSpc>
                  <a:defRPr/>
                </a:pPr>
                <a:r>
                  <a:rPr lang="en-US" b="1" dirty="0">
                    <a:solidFill>
                      <a:srgbClr val="F9F9F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Speak up for nature at </a:t>
                </a:r>
                <a:r>
                  <a:rPr lang="en-US" b="1" u="sng" dirty="0">
                    <a:solidFill>
                      <a:srgbClr val="F9F9F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nature.org/</a:t>
                </a:r>
                <a:r>
                  <a:rPr lang="en-US" b="1" u="sng" dirty="0" err="1">
                    <a:solidFill>
                      <a:srgbClr val="F9F9F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actnow</a:t>
                </a:r>
                <a:r>
                  <a:rPr lang="en-US" b="1" dirty="0">
                    <a:solidFill>
                      <a:srgbClr val="F9F9F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14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EB0107-494F-4085-B392-C42291C76E6B}"/>
              </a:ext>
            </a:extLst>
          </p:cNvPr>
          <p:cNvSpPr txBox="1">
            <a:spLocks/>
          </p:cNvSpPr>
          <p:nvPr/>
        </p:nvSpPr>
        <p:spPr>
          <a:xfrm>
            <a:off x="684759" y="1516238"/>
            <a:ext cx="5117433" cy="996287"/>
          </a:xfrm>
          <a:prstGeom prst="rect">
            <a:avLst/>
          </a:prstGeom>
          <a:noFill/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spc="-90" baseline="0">
                <a:solidFill>
                  <a:schemeClr val="accent4"/>
                </a:solidFill>
                <a:latin typeface="Georgia"/>
                <a:ea typeface="Arial"/>
                <a:cs typeface="Georgia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</a:rPr>
              <a:t>Who </a:t>
            </a:r>
            <a:r>
              <a:rPr lang="en-US" sz="2800" b="1" dirty="0">
                <a:solidFill>
                  <a:schemeClr val="bg1"/>
                </a:solidFill>
              </a:rPr>
              <a:t>We Are </a:t>
            </a:r>
            <a:r>
              <a:rPr kumimoji="0" lang="en-US" sz="2800" b="1" i="0" u="none" strike="noStrike" kern="1200" cap="none" spc="-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/>
              </a:rPr>
              <a:t>In Michigan…</a:t>
            </a:r>
            <a:endParaRPr kumimoji="0" lang="en-US" sz="2800" b="1" i="0" u="none" strike="noStrike" kern="1200" cap="none" spc="-9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D83791-0973-4525-AD6C-7FE857801AD7}"/>
              </a:ext>
            </a:extLst>
          </p:cNvPr>
          <p:cNvSpPr/>
          <p:nvPr/>
        </p:nvSpPr>
        <p:spPr>
          <a:xfrm>
            <a:off x="1277652" y="2383313"/>
            <a:ext cx="3931645" cy="30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32,000+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Members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50+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Staff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24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Trustees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400,000+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Acres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262223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2F2EEB-5DE3-49A0-B3E6-E4C66188E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809" y="0"/>
            <a:ext cx="5802191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0CD8B8-E719-442A-900B-D34304B1DE08}"/>
              </a:ext>
            </a:extLst>
          </p:cNvPr>
          <p:cNvCxnSpPr>
            <a:cxnSpLocks/>
          </p:cNvCxnSpPr>
          <p:nvPr/>
        </p:nvCxnSpPr>
        <p:spPr>
          <a:xfrm>
            <a:off x="847322" y="2133771"/>
            <a:ext cx="488044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8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nature, distance&#10;&#10;Description automatically generated">
            <a:extLst>
              <a:ext uri="{FF2B5EF4-FFF2-40B4-BE49-F238E27FC236}">
                <a16:creationId xmlns:a16="http://schemas.microsoft.com/office/drawing/2014/main" id="{C497B5B8-E573-474E-BAE4-C3075A6A5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9"/>
            <a:ext cx="12192000" cy="68434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8EC1EE-AB37-47E0-9F94-C35893851D41}"/>
              </a:ext>
            </a:extLst>
          </p:cNvPr>
          <p:cNvSpPr/>
          <p:nvPr/>
        </p:nvSpPr>
        <p:spPr>
          <a:xfrm>
            <a:off x="0" y="2594344"/>
            <a:ext cx="12192000" cy="1669311"/>
          </a:xfrm>
          <a:prstGeom prst="rect">
            <a:avLst/>
          </a:prstGeom>
          <a:solidFill>
            <a:srgbClr val="0000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9E29C-8E21-4A07-9B17-07F2E2A47B1A}"/>
              </a:ext>
            </a:extLst>
          </p:cNvPr>
          <p:cNvSpPr txBox="1"/>
          <p:nvPr/>
        </p:nvSpPr>
        <p:spPr>
          <a:xfrm>
            <a:off x="2429857" y="3326489"/>
            <a:ext cx="7332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Collaborating with farmers to reduce sediment and nutrient runoff in the Saginaw Bay watershed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178614-4EEF-4DAA-BBD4-BA0CEB52BEFA}"/>
              </a:ext>
            </a:extLst>
          </p:cNvPr>
          <p:cNvSpPr/>
          <p:nvPr/>
        </p:nvSpPr>
        <p:spPr>
          <a:xfrm>
            <a:off x="2525485" y="2695932"/>
            <a:ext cx="7097485" cy="697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3600" b="1" spc="-9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Soil Health in Saginaw Valley</a:t>
            </a:r>
          </a:p>
        </p:txBody>
      </p:sp>
    </p:spTree>
    <p:extLst>
      <p:ext uri="{BB962C8B-B14F-4D97-AF65-F5344CB8AC3E}">
        <p14:creationId xmlns:p14="http://schemas.microsoft.com/office/powerpoint/2010/main" val="2755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4E4CC-158C-4652-98F0-67C72CEBA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7265" y="597001"/>
            <a:ext cx="8137469" cy="609964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5B5E1E-F7C4-4078-925E-7AA58B065AC9}"/>
              </a:ext>
            </a:extLst>
          </p:cNvPr>
          <p:cNvSpPr/>
          <p:nvPr/>
        </p:nvSpPr>
        <p:spPr>
          <a:xfrm>
            <a:off x="3117668" y="5207726"/>
            <a:ext cx="1184366" cy="5660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2C467-F20E-45B9-A131-D90B51421D51}"/>
              </a:ext>
            </a:extLst>
          </p:cNvPr>
          <p:cNvSpPr txBox="1"/>
          <p:nvPr/>
        </p:nvSpPr>
        <p:spPr>
          <a:xfrm>
            <a:off x="3311643" y="135336"/>
            <a:ext cx="5967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Trusted Source of Conservation Information?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F7BF3-47F1-49DE-A262-866F6494080D}"/>
              </a:ext>
            </a:extLst>
          </p:cNvPr>
          <p:cNvSpPr txBox="1"/>
          <p:nvPr/>
        </p:nvSpPr>
        <p:spPr>
          <a:xfrm>
            <a:off x="8259513" y="6696649"/>
            <a:ext cx="3932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Source: Purdue University Nat. Resources Social Science Lab, 2016</a:t>
            </a:r>
          </a:p>
        </p:txBody>
      </p:sp>
    </p:spTree>
    <p:extLst>
      <p:ext uri="{BB962C8B-B14F-4D97-AF65-F5344CB8AC3E}">
        <p14:creationId xmlns:p14="http://schemas.microsoft.com/office/powerpoint/2010/main" val="4736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844E4CC-158C-4652-98F0-67C72CEBA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176"/>
            <a:ext cx="12353880" cy="60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0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1BE4F-F488-4217-A0CB-F27796B88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r="61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group of men looking at a computer in a field&#10;&#10;Description automatically generated with low confidence">
            <a:extLst>
              <a:ext uri="{FF2B5EF4-FFF2-40B4-BE49-F238E27FC236}">
                <a16:creationId xmlns:a16="http://schemas.microsoft.com/office/drawing/2014/main" id="{BD9017EB-81E1-41AF-B9A8-454379BBE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r="18998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09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47ABAEC-27F3-48A9-8912-CC44C029696B}"/>
              </a:ext>
            </a:extLst>
          </p:cNvPr>
          <p:cNvSpPr txBox="1">
            <a:spLocks/>
          </p:cNvSpPr>
          <p:nvPr/>
        </p:nvSpPr>
        <p:spPr>
          <a:xfrm>
            <a:off x="1170970" y="1694001"/>
            <a:ext cx="3582428" cy="418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 driving priorities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85E4B-E330-48BD-9C94-3B9051487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t="14856" r="26130" b="939"/>
          <a:stretch/>
        </p:blipFill>
        <p:spPr bwMode="auto">
          <a:xfrm>
            <a:off x="292147" y="2149511"/>
            <a:ext cx="5340074" cy="45385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57634F5-8FEE-41C3-BDDA-6CD161B85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92" y="882853"/>
            <a:ext cx="4481872" cy="5800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C9F6B6-F7EC-4EE9-B4E2-7F29568CB7FE}"/>
              </a:ext>
            </a:extLst>
          </p:cNvPr>
          <p:cNvSpPr/>
          <p:nvPr/>
        </p:nvSpPr>
        <p:spPr>
          <a:xfrm>
            <a:off x="0" y="0"/>
            <a:ext cx="5847908" cy="14305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11C5-52AA-4C08-B252-49795F8CCCB0}"/>
              </a:ext>
            </a:extLst>
          </p:cNvPr>
          <p:cNvSpPr/>
          <p:nvPr/>
        </p:nvSpPr>
        <p:spPr>
          <a:xfrm>
            <a:off x="2345828" y="175077"/>
            <a:ext cx="3265127" cy="1080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Soil Health and Water Quality</a:t>
            </a: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F08C8F76-5F4B-43CE-9DC3-27F2545536FC}"/>
              </a:ext>
            </a:extLst>
          </p:cNvPr>
          <p:cNvSpPr/>
          <p:nvPr/>
        </p:nvSpPr>
        <p:spPr>
          <a:xfrm>
            <a:off x="0" y="0"/>
            <a:ext cx="2081494" cy="1430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F91E7F-A03C-4A21-BE1A-D518CF3F114D}"/>
              </a:ext>
            </a:extLst>
          </p:cNvPr>
          <p:cNvSpPr txBox="1">
            <a:spLocks/>
          </p:cNvSpPr>
          <p:nvPr/>
        </p:nvSpPr>
        <p:spPr>
          <a:xfrm>
            <a:off x="7282914" y="381844"/>
            <a:ext cx="3582428" cy="418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Impact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 on the 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D97D2-5A43-4EEF-A7D5-5BEEAAAE9EEA}"/>
              </a:ext>
            </a:extLst>
          </p:cNvPr>
          <p:cNvSpPr txBox="1"/>
          <p:nvPr/>
        </p:nvSpPr>
        <p:spPr>
          <a:xfrm>
            <a:off x="5563293" y="2490931"/>
            <a:ext cx="13388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HIT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WEPS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L-THIA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STEP-L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HYDRUS</a:t>
            </a:r>
          </a:p>
        </p:txBody>
      </p:sp>
    </p:spTree>
    <p:extLst>
      <p:ext uri="{BB962C8B-B14F-4D97-AF65-F5344CB8AC3E}">
        <p14:creationId xmlns:p14="http://schemas.microsoft.com/office/powerpoint/2010/main" val="14616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22447D-52BF-467B-A043-F2BA8EDAF46A}"/>
              </a:ext>
            </a:extLst>
          </p:cNvPr>
          <p:cNvSpPr/>
          <p:nvPr/>
        </p:nvSpPr>
        <p:spPr>
          <a:xfrm>
            <a:off x="0" y="4633220"/>
            <a:ext cx="2413950" cy="22053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5A7D988-1590-4CC4-98F8-718AC801BCC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18945" r="-88" b="24301"/>
          <a:stretch/>
        </p:blipFill>
        <p:spPr>
          <a:xfrm>
            <a:off x="0" y="0"/>
            <a:ext cx="12192000" cy="46101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0778CF-5362-4B10-B779-20B5268B15D6}"/>
              </a:ext>
            </a:extLst>
          </p:cNvPr>
          <p:cNvSpPr txBox="1"/>
          <p:nvPr/>
        </p:nvSpPr>
        <p:spPr>
          <a:xfrm>
            <a:off x="2413951" y="5145942"/>
            <a:ext cx="2819400" cy="1179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86,128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acres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C7587-5CCE-466B-BAEE-42220E8779E1}"/>
              </a:ext>
            </a:extLst>
          </p:cNvPr>
          <p:cNvSpPr txBox="1"/>
          <p:nvPr/>
        </p:nvSpPr>
        <p:spPr>
          <a:xfrm>
            <a:off x="7080774" y="5063932"/>
            <a:ext cx="2413949" cy="165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26,667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lbs. of phosphorus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E77E9-E80E-4375-9E82-06543B09C132}"/>
              </a:ext>
            </a:extLst>
          </p:cNvPr>
          <p:cNvSpPr txBox="1"/>
          <p:nvPr/>
        </p:nvSpPr>
        <p:spPr>
          <a:xfrm>
            <a:off x="4891843" y="5063933"/>
            <a:ext cx="2286000" cy="124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152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farms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B8CF05-C438-44F1-81E8-DF07A4566132}"/>
              </a:ext>
            </a:extLst>
          </p:cNvPr>
          <p:cNvSpPr/>
          <p:nvPr/>
        </p:nvSpPr>
        <p:spPr>
          <a:xfrm>
            <a:off x="325218" y="5207592"/>
            <a:ext cx="1699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Results so far: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2669A-2C80-477E-B9EB-8DD649989A36}"/>
              </a:ext>
            </a:extLst>
          </p:cNvPr>
          <p:cNvSpPr txBox="1"/>
          <p:nvPr/>
        </p:nvSpPr>
        <p:spPr>
          <a:xfrm>
            <a:off x="9746494" y="5063931"/>
            <a:ext cx="2286000" cy="165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6,827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tons of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dirty="0">
                <a:solidFill>
                  <a:schemeClr val="bg1"/>
                </a:solidFill>
                <a:latin typeface="Georgia" panose="02040502050405020303" pitchFamily="18" charset="0"/>
              </a:rPr>
              <a:t>sediment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45795-45F6-4F18-B01B-7690CF255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2" y="524"/>
            <a:ext cx="7792946" cy="5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7219B15-2ED3-421F-A871-47DB9F2EEBA7}"/>
              </a:ext>
            </a:extLst>
          </p:cNvPr>
          <p:cNvSpPr txBox="1">
            <a:spLocks/>
          </p:cNvSpPr>
          <p:nvPr/>
        </p:nvSpPr>
        <p:spPr>
          <a:xfrm>
            <a:off x="914275" y="583419"/>
            <a:ext cx="4200008" cy="1215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Our Ambitious Goals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B64E49F-F559-42E8-839D-7FC44206B3A9}"/>
              </a:ext>
            </a:extLst>
          </p:cNvPr>
          <p:cNvSpPr txBox="1">
            <a:spLocks/>
          </p:cNvSpPr>
          <p:nvPr/>
        </p:nvSpPr>
        <p:spPr>
          <a:xfrm>
            <a:off x="359028" y="2186070"/>
            <a:ext cx="5379814" cy="4088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50% of </a:t>
            </a:r>
            <a:r>
              <a:rPr lang="en-US" dirty="0">
                <a:solidFill>
                  <a:prstClr val="white"/>
                </a:solidFill>
                <a:cs typeface="Arial" panose="020B0604020202020204" pitchFamily="34" charset="0"/>
              </a:rPr>
              <a:t>row crop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acres in conservation practices by 2030     = 1.8M acres!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Reduce emissions &amp; increase carbon sequestration by 50M metric tons annually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8E62DDF1-CCD2-4D05-8919-EB2647BE6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t="-14367" r="24087" b="1542"/>
          <a:stretch/>
        </p:blipFill>
        <p:spPr>
          <a:xfrm>
            <a:off x="7162986" y="3197247"/>
            <a:ext cx="3752848" cy="3562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BE112-0AC9-46F7-802A-51218470C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/>
        </p:blipFill>
        <p:spPr>
          <a:xfrm>
            <a:off x="6382356" y="461312"/>
            <a:ext cx="5695577" cy="30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23487A"/>
      </a:dk2>
      <a:lt2>
        <a:srgbClr val="E7E6E6"/>
      </a:lt2>
      <a:accent1>
        <a:srgbClr val="0096D6"/>
      </a:accent1>
      <a:accent2>
        <a:srgbClr val="49A942"/>
      </a:accent2>
      <a:accent3>
        <a:srgbClr val="A0C04D"/>
      </a:accent3>
      <a:accent4>
        <a:srgbClr val="FFE04F"/>
      </a:accent4>
      <a:accent5>
        <a:srgbClr val="F3901D"/>
      </a:accent5>
      <a:accent6>
        <a:srgbClr val="C5351C"/>
      </a:accent6>
      <a:hlink>
        <a:srgbClr val="90214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234</Words>
  <Application>Microsoft Office PowerPoint</Application>
  <PresentationFormat>Widescreen</PresentationFormat>
  <Paragraphs>64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Georgia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we work:  Informed by Science</dc:title>
  <dc:creator>Helen Taylor</dc:creator>
  <cp:lastModifiedBy>Connor  Roessler</cp:lastModifiedBy>
  <cp:revision>14</cp:revision>
  <dcterms:created xsi:type="dcterms:W3CDTF">2022-04-26T01:54:08Z</dcterms:created>
  <dcterms:modified xsi:type="dcterms:W3CDTF">2022-08-22T15:29:55Z</dcterms:modified>
</cp:coreProperties>
</file>