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8" r:id="rId2"/>
    <p:sldId id="262" r:id="rId3"/>
    <p:sldId id="320" r:id="rId4"/>
    <p:sldId id="317" r:id="rId5"/>
    <p:sldId id="333" r:id="rId6"/>
    <p:sldId id="339" r:id="rId7"/>
    <p:sldId id="313" r:id="rId8"/>
    <p:sldId id="304" r:id="rId9"/>
    <p:sldId id="327" r:id="rId10"/>
    <p:sldId id="334" r:id="rId11"/>
    <p:sldId id="335" r:id="rId12"/>
    <p:sldId id="338" r:id="rId13"/>
    <p:sldId id="341" r:id="rId14"/>
    <p:sldId id="337" r:id="rId15"/>
    <p:sldId id="342" r:id="rId16"/>
    <p:sldId id="323" r:id="rId17"/>
    <p:sldId id="324" r:id="rId18"/>
    <p:sldId id="332" r:id="rId19"/>
    <p:sldId id="276" r:id="rId20"/>
  </p:sldIdLst>
  <p:sldSz cx="9144000" cy="5143500" type="screen16x9"/>
  <p:notesSz cx="6858000" cy="9144000"/>
  <p:embeddedFontLst>
    <p:embeddedFont>
      <p:font typeface="Adobe Garamond Pro" panose="02020502060506020403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Pilat" initials="SP" lastIdx="9" clrIdx="0">
    <p:extLst>
      <p:ext uri="{19B8F6BF-5375-455C-9EA6-DF929625EA0E}">
        <p15:presenceInfo xmlns:p15="http://schemas.microsoft.com/office/powerpoint/2012/main" userId="S-1-5-21-1227117664-790312197-621696214-9513" providerId="AD"/>
      </p:ext>
    </p:extLst>
  </p:cmAuthor>
  <p:cmAuthor id="2" name="Kristen Giuffrida" initials="KG" lastIdx="5" clrIdx="1">
    <p:extLst>
      <p:ext uri="{19B8F6BF-5375-455C-9EA6-DF929625EA0E}">
        <p15:presenceInfo xmlns:p15="http://schemas.microsoft.com/office/powerpoint/2012/main" userId="S-1-5-21-1227117664-790312197-621696214-21529" providerId="AD"/>
      </p:ext>
    </p:extLst>
  </p:cmAuthor>
  <p:cmAuthor id="3" name="Steven Siklich" initials="SS" lastIdx="2" clrIdx="2">
    <p:extLst>
      <p:ext uri="{19B8F6BF-5375-455C-9EA6-DF929625EA0E}">
        <p15:presenceInfo xmlns:p15="http://schemas.microsoft.com/office/powerpoint/2012/main" userId="S::Steven.Siklich@ohm-advisors.com::8bc63507-f38d-4ddd-8268-8b153c096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ED9749"/>
    <a:srgbClr val="EEB111"/>
    <a:srgbClr val="717073"/>
    <a:srgbClr val="606064"/>
    <a:srgbClr val="E87D1D"/>
    <a:srgbClr val="F5CF6F"/>
    <a:srgbClr val="3F3F3F"/>
    <a:srgbClr val="8A1F03"/>
    <a:srgbClr val="2F2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2205" autoAdjust="0"/>
  </p:normalViewPr>
  <p:slideViewPr>
    <p:cSldViewPr>
      <p:cViewPr varScale="1">
        <p:scale>
          <a:sx n="139" d="100"/>
          <a:sy n="139" d="100"/>
        </p:scale>
        <p:origin x="39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30FFBC0-4BD0-4BEE-BC33-A16BDC86CA6D}" type="datetimeFigureOut">
              <a:rPr lang="en-US" smtClean="0"/>
              <a:pPr/>
              <a:t>10/16/2019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5B2A863-286E-43B0-9B7B-DB0F835953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9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6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64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5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4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94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2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24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1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89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4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51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36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4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2A863-286E-43B0-9B7B-DB0F8359534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6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bian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HM Ambient SD-S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 rot="1760523">
            <a:off x="-86595" y="-2338865"/>
            <a:ext cx="11470235" cy="513757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8" y="648813"/>
            <a:ext cx="1484374" cy="5940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62000" y="2122006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06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more than an architecture, engineering and planning firm. </a:t>
            </a:r>
          </a:p>
          <a:p>
            <a:pPr algn="ctr"/>
            <a:r>
              <a:rPr lang="en-US" dirty="0">
                <a:solidFill>
                  <a:srgbClr val="606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the community advancement firm.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545504" y="4705350"/>
            <a:ext cx="6172200" cy="438150"/>
          </a:xfrm>
          <a:prstGeom prst="rect">
            <a:avLst/>
          </a:prstGeom>
          <a:solidFill>
            <a:srgbClr val="E87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52600" y="4781550"/>
            <a:ext cx="3505200" cy="304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What We Do</a:t>
            </a:r>
          </a:p>
        </p:txBody>
      </p:sp>
      <p:cxnSp>
        <p:nvCxnSpPr>
          <p:cNvPr id="15" name="Straight Arrow Connector 14"/>
          <p:cNvCxnSpPr/>
          <p:nvPr userDrawn="1"/>
        </p:nvCxnSpPr>
        <p:spPr>
          <a:xfrm>
            <a:off x="7471997" y="4812323"/>
            <a:ext cx="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Triangle 29"/>
          <p:cNvSpPr/>
          <p:nvPr userDrawn="1"/>
        </p:nvSpPr>
        <p:spPr>
          <a:xfrm>
            <a:off x="-76819" y="-520352"/>
            <a:ext cx="5663852" cy="5663852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 userDrawn="1"/>
        </p:nvSpPr>
        <p:spPr>
          <a:xfrm rot="16200000">
            <a:off x="1696641" y="971550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019821" y="283623"/>
            <a:ext cx="510435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Services</a:t>
            </a:r>
            <a:endParaRPr lang="en-US" sz="1800" dirty="0">
              <a:solidFill>
                <a:srgbClr val="3E3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3E3E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thrives when multiple disciplines meet holistic thinking.</a:t>
            </a: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844440" y="1219491"/>
            <a:ext cx="987449" cy="1005840"/>
          </a:xfrm>
          <a:prstGeom prst="ellipse">
            <a:avLst/>
          </a:prstGeom>
          <a:blipFill dpi="0" rotWithShape="1">
            <a:blip r:embed="rId2"/>
            <a:srcRect/>
            <a:tile tx="-412750" ty="0" sx="21000" sy="21000" flip="none" algn="tl"/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5060319" y="3168548"/>
            <a:ext cx="1005840" cy="1005840"/>
          </a:xfrm>
          <a:prstGeom prst="ellipse">
            <a:avLst/>
          </a:prstGeom>
          <a:blipFill dpi="0" rotWithShape="1">
            <a:blip r:embed="rId3"/>
            <a:srcRect/>
            <a:stretch>
              <a:fillRect l="-34249" r="-32419"/>
            </a:stretch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462125" y="2710693"/>
            <a:ext cx="987449" cy="1005840"/>
          </a:xfrm>
          <a:prstGeom prst="ellipse">
            <a:avLst/>
          </a:prstGeom>
          <a:blipFill dpi="0" rotWithShape="1">
            <a:blip r:embed="rId4"/>
            <a:srcRect/>
            <a:stretch>
              <a:fillRect l="-34249" r="-32419"/>
            </a:stretch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 userDrawn="1"/>
        </p:nvSpPr>
        <p:spPr>
          <a:xfrm>
            <a:off x="7575421" y="1337309"/>
            <a:ext cx="987449" cy="100584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37933" y="1645974"/>
            <a:ext cx="1005840" cy="1005840"/>
          </a:xfrm>
          <a:prstGeom prst="ellipse">
            <a:avLst/>
          </a:prstGeom>
          <a:blipFill dpi="0" rotWithShape="1">
            <a:blip r:embed="rId6"/>
            <a:srcRect/>
            <a:stretch>
              <a:fillRect l="-27778" r="-27778"/>
            </a:stretch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758840" y="1430916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Engineering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655478" y="1857399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Planning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67229" y="292211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Architecture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3585730" y="337997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Urban Design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6502430" y="1547364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Surveying</a:t>
            </a:r>
          </a:p>
        </p:txBody>
      </p:sp>
      <p:sp>
        <p:nvSpPr>
          <p:cNvPr id="34" name="Right Triangle 33"/>
          <p:cNvSpPr/>
          <p:nvPr userDrawn="1"/>
        </p:nvSpPr>
        <p:spPr>
          <a:xfrm rot="13500000">
            <a:off x="-870720" y="1714128"/>
            <a:ext cx="990600" cy="990600"/>
          </a:xfrm>
          <a:prstGeom prst="rtTriangle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 userDrawn="1"/>
        </p:nvSpPr>
        <p:spPr>
          <a:xfrm rot="16200000">
            <a:off x="2145582" y="2017921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27" name="Right Triangle 26"/>
          <p:cNvSpPr/>
          <p:nvPr userDrawn="1"/>
        </p:nvSpPr>
        <p:spPr>
          <a:xfrm>
            <a:off x="-903503" y="2600205"/>
            <a:ext cx="5663852" cy="5663852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1A4A057-E688-4F5E-8D17-0099817609B9}"/>
              </a:ext>
            </a:extLst>
          </p:cNvPr>
          <p:cNvSpPr>
            <a:spLocks noChangeAspect="1"/>
          </p:cNvSpPr>
          <p:nvPr userDrawn="1"/>
        </p:nvSpPr>
        <p:spPr>
          <a:xfrm>
            <a:off x="1957256" y="3656367"/>
            <a:ext cx="1005840" cy="1005840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201" t="-3539" r="-30184" b="-873"/>
            </a:stretch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AC66F2-E842-4DAE-897E-150CF22C161B}"/>
              </a:ext>
            </a:extLst>
          </p:cNvPr>
          <p:cNvSpPr txBox="1"/>
          <p:nvPr userDrawn="1"/>
        </p:nvSpPr>
        <p:spPr>
          <a:xfrm>
            <a:off x="2891321" y="393422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GIS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7748122" y="3562350"/>
            <a:ext cx="1005840" cy="1005840"/>
          </a:xfrm>
          <a:prstGeom prst="ellipse">
            <a:avLst/>
          </a:prstGeom>
          <a:blipFill dpi="0" rotWithShape="1">
            <a:blip r:embed="rId8"/>
            <a:srcRect/>
            <a:tile tx="-412750" ty="0" sx="21000" sy="21000" flip="none" algn="tl"/>
          </a:blipFill>
          <a:ln w="127000">
            <a:solidFill>
              <a:schemeClr val="bg1">
                <a:lumMod val="85000"/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6326001" y="377377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D5F13"/>
                </a:solidFill>
                <a:latin typeface="Adobe Garamond Pro" panose="02020502060506020403" pitchFamily="18" charset="0"/>
              </a:rPr>
              <a:t>Construction Engineering</a:t>
            </a:r>
          </a:p>
        </p:txBody>
      </p:sp>
    </p:spTree>
    <p:extLst>
      <p:ext uri="{BB962C8B-B14F-4D97-AF65-F5344CB8AC3E}">
        <p14:creationId xmlns:p14="http://schemas.microsoft.com/office/powerpoint/2010/main" val="141781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8575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21"/>
          <p:cNvSpPr/>
          <p:nvPr userDrawn="1"/>
        </p:nvSpPr>
        <p:spPr>
          <a:xfrm>
            <a:off x="2457" y="1728651"/>
            <a:ext cx="9144001" cy="1676402"/>
          </a:xfrm>
          <a:prstGeom prst="rect">
            <a:avLst/>
          </a:prstGeom>
          <a:solidFill>
            <a:srgbClr val="E87D1D">
              <a:alpha val="7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124"/>
          <p:cNvSpPr/>
          <p:nvPr userDrawn="1"/>
        </p:nvSpPr>
        <p:spPr>
          <a:xfrm>
            <a:off x="307366" y="1253466"/>
            <a:ext cx="6934201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E87D1D">
                    <a:alpha val="75000"/>
                  </a:srgbClr>
                </a:solidFill>
              </a:defRPr>
            </a:lvl1pPr>
          </a:lstStyle>
          <a:p>
            <a:r>
              <a:rPr dirty="0"/>
              <a:t>Our Services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228600" y="1766245"/>
            <a:ext cx="3889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alpha val="42000"/>
                  </a:schemeClr>
                </a:solidFill>
              </a:rPr>
              <a:t>We provide a multidisciplinary and holistic </a:t>
            </a:r>
            <a:r>
              <a:rPr lang="en-US" sz="1200" i="1" dirty="0">
                <a:solidFill>
                  <a:schemeClr val="bg1">
                    <a:alpha val="50000"/>
                  </a:schemeClr>
                </a:solidFill>
              </a:rPr>
              <a:t>perspective</a:t>
            </a:r>
            <a:r>
              <a:rPr lang="en-US" sz="1200" i="1" dirty="0">
                <a:solidFill>
                  <a:schemeClr val="bg1">
                    <a:alpha val="42000"/>
                  </a:schemeClr>
                </a:solidFill>
              </a:rPr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2114550"/>
            <a:ext cx="3810000" cy="114300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824412" y="2114550"/>
            <a:ext cx="3810000" cy="114300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56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Think Diffrent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rgbClr val="E87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457200" y="28575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We think differently.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57200" y="1292593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It’s been our way since the beginning.</a:t>
            </a: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We define challenges in a unique way that drives our thinking from conception through completion, and yields ideas that aren’t just different. </a:t>
            </a: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They’re better.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6822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vi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457200" y="89535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+mj-lt"/>
              </a:rPr>
              <a:t>Your vision </a:t>
            </a:r>
            <a:br>
              <a:rPr lang="en-US" sz="2400" b="0" dirty="0">
                <a:solidFill>
                  <a:schemeClr val="bg1"/>
                </a:solidFill>
                <a:latin typeface="+mj-lt"/>
              </a:rPr>
            </a:br>
            <a:r>
              <a:rPr lang="en-US" sz="2400" b="0" dirty="0">
                <a:solidFill>
                  <a:schemeClr val="bg1"/>
                </a:solidFill>
                <a:latin typeface="+mj-lt"/>
              </a:rPr>
              <a:t>inspires ours.</a:t>
            </a:r>
            <a:endParaRPr lang="en-US" sz="2400" b="0" dirty="0">
              <a:latin typeface="+mj-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61596" y="2038350"/>
            <a:ext cx="358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We see what you see – and what could be. From the way we immerse ourselves in your challenges, to our skill for collaboration, we stay in lock-step with you to not only reach your goals, but to also go beyond the ask to deliver innovation.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91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Fi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465" y="0"/>
            <a:ext cx="9144000" cy="4857750"/>
          </a:xfrm>
          <a:prstGeom prst="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457199" y="895350"/>
            <a:ext cx="3808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At OHM Advisors, </a:t>
            </a:r>
            <a:br>
              <a:rPr lang="en-US" sz="2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</a:br>
            <a:r>
              <a:rPr lang="en-US" sz="24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we put people first.</a:t>
            </a:r>
            <a:endParaRPr lang="en-US" sz="2400" b="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61596" y="2038350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Infused into everything we do is the belief that putting people first creates a lasting impact on a community and its residents.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7641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oted in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457200" y="43815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3E3E40"/>
                </a:solidFill>
                <a:latin typeface="+mj-lt"/>
              </a:rPr>
              <a:t>We are rooted in experience - and always looking forward.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61596" y="1581150"/>
            <a:ext cx="47200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3E3E40"/>
                </a:solidFill>
                <a:latin typeface="+mn-lt"/>
              </a:rPr>
              <a:t>Our heritage is strong, but our passion to help communities is what drives us every day. </a:t>
            </a:r>
          </a:p>
          <a:p>
            <a:endParaRPr lang="en-US" sz="1800" dirty="0">
              <a:solidFill>
                <a:srgbClr val="3E3E40"/>
              </a:solidFill>
              <a:latin typeface="+mn-lt"/>
            </a:endParaRPr>
          </a:p>
          <a:p>
            <a:r>
              <a:rPr lang="en-US" sz="1800" dirty="0">
                <a:solidFill>
                  <a:srgbClr val="3E3E40"/>
                </a:solidFill>
                <a:latin typeface="+mn-lt"/>
              </a:rPr>
              <a:t>We’ve always been committed to Advancing Communities, and we’ve been able to stay innovative and future-focused by adhering to our core values—never compromising what makes us special. </a:t>
            </a:r>
            <a:br>
              <a:rPr lang="en-US" sz="1800" dirty="0">
                <a:solidFill>
                  <a:srgbClr val="3E3E40"/>
                </a:solidFill>
                <a:latin typeface="+mn-lt"/>
              </a:rPr>
            </a:br>
            <a:r>
              <a:rPr lang="en-US" sz="1800" dirty="0">
                <a:solidFill>
                  <a:srgbClr val="3E3E40"/>
                </a:solidFill>
                <a:latin typeface="+mn-lt"/>
              </a:rPr>
              <a:t> </a:t>
            </a:r>
            <a:endParaRPr lang="en-US" dirty="0">
              <a:solidFill>
                <a:srgbClr val="3E3E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91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oted in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0" y="43815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3E3E40"/>
                </a:solidFill>
                <a:latin typeface="+mj-lt"/>
              </a:rPr>
              <a:t>We are rooted in experience - and always looking forward.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61596" y="1581150"/>
            <a:ext cx="47200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3E3E40"/>
                </a:solidFill>
                <a:latin typeface="+mn-lt"/>
              </a:rPr>
              <a:t>Our heritage is strong, but our passion to help communities is what drives us every day. </a:t>
            </a:r>
          </a:p>
          <a:p>
            <a:endParaRPr lang="en-US" sz="1800" dirty="0">
              <a:solidFill>
                <a:srgbClr val="3E3E40"/>
              </a:solidFill>
              <a:latin typeface="+mn-lt"/>
            </a:endParaRPr>
          </a:p>
          <a:p>
            <a:r>
              <a:rPr lang="en-US" sz="1800" dirty="0">
                <a:solidFill>
                  <a:srgbClr val="3E3E40"/>
                </a:solidFill>
                <a:latin typeface="+mn-lt"/>
              </a:rPr>
              <a:t>We’ve always been committed to Advancing Communities, and we’ve been able to stay innovative and future-focused by adhering to our core values—never compromising what makes us special. </a:t>
            </a:r>
            <a:br>
              <a:rPr lang="en-US" sz="1800" dirty="0">
                <a:solidFill>
                  <a:srgbClr val="3E3E40"/>
                </a:solidFill>
                <a:latin typeface="+mn-lt"/>
              </a:rPr>
            </a:br>
            <a:r>
              <a:rPr lang="en-US" sz="1800" dirty="0">
                <a:solidFill>
                  <a:srgbClr val="3E3E40"/>
                </a:solidFill>
                <a:latin typeface="+mn-lt"/>
              </a:rPr>
              <a:t> </a:t>
            </a:r>
            <a:endParaRPr lang="en-US" dirty="0">
              <a:solidFill>
                <a:srgbClr val="3E3E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425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724400" cy="4857750"/>
          </a:xfrm>
          <a:prstGeom prst="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90550"/>
            <a:ext cx="3429000" cy="533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276350"/>
            <a:ext cx="3429000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text.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10000" y="-952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724400" y="0"/>
            <a:ext cx="4419600" cy="48577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9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419600" y="0"/>
            <a:ext cx="4724400" cy="4857750"/>
          </a:xfrm>
          <a:prstGeom prst="rect">
            <a:avLst/>
          </a:prstGeom>
          <a:solidFill>
            <a:srgbClr val="DD5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590550"/>
            <a:ext cx="3429000" cy="533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29200" y="1276350"/>
            <a:ext cx="3429000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19600" cy="4857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63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724400" cy="4857750"/>
          </a:xfrm>
          <a:prstGeom prst="rect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90550"/>
            <a:ext cx="3429000" cy="533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276350"/>
            <a:ext cx="3429000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text.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0" y="-952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724400" y="0"/>
            <a:ext cx="4419600" cy="4857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718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66" y="-1063869"/>
            <a:ext cx="9438539" cy="5920460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-4396" y="-286909"/>
            <a:ext cx="9144000" cy="5143500"/>
          </a:xfrm>
          <a:prstGeom prst="rect">
            <a:avLst/>
          </a:prstGeom>
          <a:solidFill>
            <a:srgbClr val="DD5F13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1298436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2F31"/>
                </a:solidFill>
                <a:latin typeface="+mj-lt"/>
              </a:rPr>
              <a:t>Click to edit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762125" y="287655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“Dam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expe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od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parum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necto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omnisquae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fugitiae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voloreptiur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?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ratenistiam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adigendae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verepro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videbis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sit,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sinimpor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re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elecerum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as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provitis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simus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eosaperro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eatus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nossequate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volupicim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esequibus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voluptatiis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perfera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eventur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aperovit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cuptasiti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necabo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occum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esciendus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dist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dunt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nissim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vollent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iuriam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resed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modit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voloruptas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accupta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nonsequae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.”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997" y="2722393"/>
            <a:ext cx="623493" cy="6667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828800" y="165735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Henis</a:t>
            </a:r>
            <a:r>
              <a:rPr lang="en-US" dirty="0">
                <a:solidFill>
                  <a:schemeClr val="bg1"/>
                </a:solidFill>
              </a:rPr>
              <a:t> et, </a:t>
            </a:r>
            <a:r>
              <a:rPr lang="en-US" dirty="0" err="1">
                <a:solidFill>
                  <a:schemeClr val="bg1"/>
                </a:solidFill>
              </a:rPr>
              <a:t>veliquam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quundis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iumquat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exernatust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modicto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sus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coriatis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inverum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53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419600" y="0"/>
            <a:ext cx="4724400" cy="4857750"/>
          </a:xfrm>
          <a:prstGeom prst="rect">
            <a:avLst/>
          </a:prstGeom>
          <a:solidFill>
            <a:srgbClr val="606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29200" y="590550"/>
            <a:ext cx="3429000" cy="533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29200" y="1276350"/>
            <a:ext cx="3429000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19600" cy="4857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66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3F3F3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3F3F3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pPr/>
              <a:t>10/16/2019</a:t>
            </a:fld>
            <a:r>
              <a:rPr lang="en-US" dirty="0"/>
              <a:t>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8" y="453686"/>
            <a:ext cx="1484374" cy="5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20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rot="16200000">
            <a:off x="1696641" y="819150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8" name="Right Triangle 7"/>
          <p:cNvSpPr/>
          <p:nvPr userDrawn="1"/>
        </p:nvSpPr>
        <p:spPr>
          <a:xfrm>
            <a:off x="0" y="109538"/>
            <a:ext cx="5181600" cy="5181600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3F3F3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3F3F3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pPr/>
              <a:t>10/16/2019</a:t>
            </a:fld>
            <a:r>
              <a:rPr lang="en-US" dirty="0"/>
              <a:t>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ight Triangle 9"/>
          <p:cNvSpPr/>
          <p:nvPr userDrawn="1"/>
        </p:nvSpPr>
        <p:spPr>
          <a:xfrm rot="13500000">
            <a:off x="-870720" y="1714128"/>
            <a:ext cx="990600" cy="990600"/>
          </a:xfrm>
          <a:prstGeom prst="rtTriangle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 userDrawn="1"/>
        </p:nvSpPr>
        <p:spPr>
          <a:xfrm rot="16200000">
            <a:off x="3200400" y="819150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8" y="453686"/>
            <a:ext cx="1484374" cy="5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926068"/>
            <a:ext cx="762000" cy="16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1352550"/>
            <a:ext cx="7315200" cy="914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0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E3E40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E3E40"/>
                </a:solidFill>
              </a:defRPr>
            </a:lvl1pPr>
            <a:lvl2pPr>
              <a:defRPr>
                <a:solidFill>
                  <a:srgbClr val="3E3E40"/>
                </a:solidFill>
              </a:defRPr>
            </a:lvl2pPr>
            <a:lvl3pPr>
              <a:defRPr>
                <a:solidFill>
                  <a:srgbClr val="3E3E40"/>
                </a:solidFill>
              </a:defRPr>
            </a:lvl3pPr>
            <a:lvl4pPr>
              <a:defRPr>
                <a:solidFill>
                  <a:srgbClr val="3E3E40"/>
                </a:solidFill>
              </a:defRPr>
            </a:lvl4pPr>
            <a:lvl5pPr>
              <a:defRPr>
                <a:solidFill>
                  <a:srgbClr val="3E3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9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00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220200" cy="4857750"/>
          </a:xfrm>
          <a:prstGeom prst="rect">
            <a:avLst/>
          </a:prstGeom>
          <a:solidFill>
            <a:srgbClr val="E87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13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220200" cy="4857750"/>
          </a:xfrm>
          <a:prstGeom prst="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725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220200" cy="4857750"/>
          </a:xfrm>
          <a:prstGeom prst="rect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50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0" cap="all">
                <a:solidFill>
                  <a:srgbClr val="3E3E4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E3E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66" y="-1063869"/>
            <a:ext cx="9438539" cy="5920460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-4396" y="-286909"/>
            <a:ext cx="9144000" cy="5143500"/>
          </a:xfrm>
          <a:prstGeom prst="rect">
            <a:avLst/>
          </a:prstGeom>
          <a:solidFill>
            <a:srgbClr val="8A1F03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1298436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2F31"/>
                </a:solidFill>
                <a:latin typeface="+mj-lt"/>
              </a:rPr>
              <a:t>Click to edit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762125" y="287655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“Dam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expe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od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parum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necto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omnisquae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fugitiae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voloreptiur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?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ratenistiam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adigendae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verepro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videbis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sit,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sinimpor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re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elecerum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as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provitis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simus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eosaperro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eatus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nossequate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volupicim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esequibus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voluptatiis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perfera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eventur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aperovit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cuptasiti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necabo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occum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esciendus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dist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dunt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nissim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vollent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iuriam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resed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modit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voloruptas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accupta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nonsequae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.”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997" y="2722393"/>
            <a:ext cx="623493" cy="6667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828800" y="165735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Henis</a:t>
            </a:r>
            <a:r>
              <a:rPr lang="en-US" dirty="0">
                <a:solidFill>
                  <a:schemeClr val="bg1"/>
                </a:solidFill>
              </a:rPr>
              <a:t> et, </a:t>
            </a:r>
            <a:r>
              <a:rPr lang="en-US" dirty="0" err="1">
                <a:solidFill>
                  <a:schemeClr val="bg1"/>
                </a:solidFill>
              </a:rPr>
              <a:t>veliquam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quundis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iumquat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exernatust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modicto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sus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coriatis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inverum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22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3F3F3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0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03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3550"/>
            <a:ext cx="8229600" cy="8572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84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0" y="3333750"/>
            <a:ext cx="6324600" cy="533400"/>
          </a:xfrm>
        </p:spPr>
        <p:txBody>
          <a:bodyPr>
            <a:normAutofit/>
          </a:bodyPr>
          <a:lstStyle>
            <a:lvl1pPr algn="l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476500" y="2800350"/>
            <a:ext cx="6324600" cy="5334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3F3F3F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3F3F3F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rgbClr val="3F3F3F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rgbClr val="3F3F3F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rgbClr val="3F3F3F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514350"/>
            <a:ext cx="2133600" cy="1524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5200" y="514350"/>
            <a:ext cx="2133600" cy="1524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48400" y="514350"/>
            <a:ext cx="2133600" cy="1524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114550"/>
            <a:ext cx="2133600" cy="228600"/>
          </a:xfrm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rgbClr val="606064"/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05200" y="2113085"/>
            <a:ext cx="2133600" cy="228600"/>
          </a:xfrm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rgbClr val="606064"/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2121694"/>
            <a:ext cx="2133600" cy="228600"/>
          </a:xfrm>
        </p:spPr>
        <p:txBody>
          <a:bodyPr>
            <a:noAutofit/>
          </a:bodyPr>
          <a:lstStyle>
            <a:lvl1pPr marL="0" indent="0" algn="ctr">
              <a:buNone/>
              <a:defRPr sz="1050">
                <a:solidFill>
                  <a:srgbClr val="606064"/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" y="3380978"/>
            <a:ext cx="1905000" cy="457200"/>
          </a:xfrm>
        </p:spPr>
        <p:txBody>
          <a:bodyPr>
            <a:noAutofit/>
          </a:bodyPr>
          <a:lstStyle>
            <a:lvl1pPr marL="0" indent="0">
              <a:buNone/>
              <a:defRPr sz="700" b="0">
                <a:solidFill>
                  <a:srgbClr val="3F3F3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Marysville Exempted Village School District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2476500" y="2571750"/>
            <a:ext cx="1066800" cy="228600"/>
          </a:xfrm>
        </p:spPr>
        <p:txBody>
          <a:bodyPr>
            <a:noAutofit/>
          </a:bodyPr>
          <a:lstStyle>
            <a:lvl1pPr marL="0" indent="0">
              <a:buNone/>
              <a:defRPr sz="700" b="0">
                <a:latin typeface="+mj-lt"/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571750"/>
            <a:ext cx="1905000" cy="152400"/>
          </a:xfrm>
        </p:spPr>
        <p:txBody>
          <a:bodyPr>
            <a:noAutofit/>
          </a:bodyPr>
          <a:lstStyle>
            <a:lvl1pPr marL="0" indent="0">
              <a:buNone/>
              <a:defRPr sz="700">
                <a:latin typeface="+mj-lt"/>
              </a:defRPr>
            </a:lvl1pPr>
          </a:lstStyle>
          <a:p>
            <a:pPr lvl="0"/>
            <a:r>
              <a:rPr lang="en-US" dirty="0"/>
              <a:t>Services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2724150"/>
            <a:ext cx="1905000" cy="442913"/>
          </a:xfrm>
        </p:spPr>
        <p:txBody>
          <a:bodyPr>
            <a:noAutofit/>
          </a:bodyPr>
          <a:lstStyle>
            <a:lvl1pPr marL="0" indent="0">
              <a:buNone/>
              <a:defRPr sz="700" b="0">
                <a:solidFill>
                  <a:srgbClr val="3F3F3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Architecture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4" hasCustomPrompt="1"/>
          </p:nvPr>
        </p:nvSpPr>
        <p:spPr>
          <a:xfrm>
            <a:off x="419100" y="3186113"/>
            <a:ext cx="1905000" cy="175815"/>
          </a:xfrm>
        </p:spPr>
        <p:txBody>
          <a:bodyPr>
            <a:noAutofit/>
          </a:bodyPr>
          <a:lstStyle>
            <a:lvl1pPr marL="0" indent="0">
              <a:buNone/>
              <a:defRPr sz="700" b="0">
                <a:solidFill>
                  <a:srgbClr val="3F3F3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4092684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21774" r="-54" b="1"/>
          <a:stretch/>
        </p:blipFill>
        <p:spPr>
          <a:xfrm>
            <a:off x="-152400" y="-69849"/>
            <a:ext cx="9438539" cy="4927599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rgbClr val="DD5F13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705708" y="1644651"/>
            <a:ext cx="5943600" cy="6985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This is the next topic.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710104" y="1317625"/>
            <a:ext cx="5943600" cy="29210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F2F3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Up Next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05708" y="2571750"/>
            <a:ext cx="5943600" cy="1143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here YOU CAN ALSO CHANGE THE BACKGROUND IMAGE IN MASTER SLIDES.</a:t>
            </a:r>
          </a:p>
        </p:txBody>
      </p:sp>
    </p:spTree>
    <p:extLst>
      <p:ext uri="{BB962C8B-B14F-4D97-AF65-F5344CB8AC3E}">
        <p14:creationId xmlns:p14="http://schemas.microsoft.com/office/powerpoint/2010/main" val="138032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21774" r="-54" b="1"/>
          <a:stretch/>
        </p:blipFill>
        <p:spPr>
          <a:xfrm>
            <a:off x="-152400" y="-69849"/>
            <a:ext cx="9438539" cy="4927599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rgbClr val="EEB111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705708" y="1644651"/>
            <a:ext cx="5943600" cy="6985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This is the next topic.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710104" y="1317625"/>
            <a:ext cx="5943600" cy="29210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F2F3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Up Next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05708" y="2571750"/>
            <a:ext cx="5943600" cy="1143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here YOU CAN ALSO CHANGE THE BACKGROUND IMAGE IN MASTER SLIDES.</a:t>
            </a:r>
          </a:p>
        </p:txBody>
      </p:sp>
    </p:spTree>
    <p:extLst>
      <p:ext uri="{BB962C8B-B14F-4D97-AF65-F5344CB8AC3E}">
        <p14:creationId xmlns:p14="http://schemas.microsoft.com/office/powerpoint/2010/main" val="677649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21774" r="-54" b="1"/>
          <a:stretch/>
        </p:blipFill>
        <p:spPr>
          <a:xfrm>
            <a:off x="-152400" y="-69849"/>
            <a:ext cx="9438539" cy="4927599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rgbClr val="8A1F03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705708" y="1644651"/>
            <a:ext cx="5943600" cy="6985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This is the next topic.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710104" y="1317625"/>
            <a:ext cx="5943600" cy="29210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F2F3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Up Next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05708" y="2571750"/>
            <a:ext cx="5943600" cy="1143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here YOU CAN ALSO CHANGE THE BACKGROUND IMAGE IN MASTER SLIDES.</a:t>
            </a:r>
          </a:p>
        </p:txBody>
      </p:sp>
    </p:spTree>
    <p:extLst>
      <p:ext uri="{BB962C8B-B14F-4D97-AF65-F5344CB8AC3E}">
        <p14:creationId xmlns:p14="http://schemas.microsoft.com/office/powerpoint/2010/main" val="3495284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t="21774" r="-54" b="1"/>
          <a:stretch/>
        </p:blipFill>
        <p:spPr>
          <a:xfrm>
            <a:off x="-152400" y="-69849"/>
            <a:ext cx="9438539" cy="4927599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705708" y="1644651"/>
            <a:ext cx="5943600" cy="6985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This is the next topic.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710104" y="1317625"/>
            <a:ext cx="5943600" cy="29210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2F2F3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Up Next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705708" y="2571750"/>
            <a:ext cx="5943600" cy="11430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 here YOU CAN ALSO CHANGE THE BACKGROUND IMAGE IN MASTER SLIDES.</a:t>
            </a:r>
          </a:p>
        </p:txBody>
      </p:sp>
    </p:spTree>
    <p:extLst>
      <p:ext uri="{BB962C8B-B14F-4D97-AF65-F5344CB8AC3E}">
        <p14:creationId xmlns:p14="http://schemas.microsoft.com/office/powerpoint/2010/main" val="1365106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134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 userDrawn="1"/>
        </p:nvSpPr>
        <p:spPr>
          <a:xfrm rot="16200000">
            <a:off x="1696641" y="819150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109538"/>
            <a:ext cx="5181600" cy="5181600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3200400" y="819150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36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66" y="-1063869"/>
            <a:ext cx="9438539" cy="5920460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-4396" y="-286909"/>
            <a:ext cx="9144000" cy="5143500"/>
          </a:xfrm>
          <a:prstGeom prst="rect">
            <a:avLst/>
          </a:prstGeom>
          <a:solidFill>
            <a:srgbClr val="EEB111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1298436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2F31"/>
                </a:solidFill>
                <a:latin typeface="+mj-lt"/>
              </a:rPr>
              <a:t>Click to edit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762125" y="287655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“Dam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expe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od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parum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necto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omnisquae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fugitiae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voloreptiur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?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ratenistiam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adigendae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verepro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videbis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sit,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sinimpor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re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elecerum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as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provitis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simus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eosaperro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eatus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nossequate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volupicim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esequibus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voluptatiis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perfera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eventur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aperovit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cuptasiti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necabo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occum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esciendus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dist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dunt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nissim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vollent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iuriam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resed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modit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voloruptas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accupta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nonsequae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.”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997" y="2722393"/>
            <a:ext cx="623493" cy="6667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828800" y="165735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Henis</a:t>
            </a:r>
            <a:r>
              <a:rPr lang="en-US" dirty="0">
                <a:solidFill>
                  <a:schemeClr val="bg1"/>
                </a:solidFill>
              </a:rPr>
              <a:t> et, </a:t>
            </a:r>
            <a:r>
              <a:rPr lang="en-US" dirty="0" err="1">
                <a:solidFill>
                  <a:schemeClr val="bg1"/>
                </a:solidFill>
              </a:rPr>
              <a:t>veliquam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quundis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iumquat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exernatust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modicto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sus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coriatis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inverum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73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6200000">
            <a:off x="2145582" y="2017921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5" name="Right Triangle 4"/>
          <p:cNvSpPr/>
          <p:nvPr userDrawn="1"/>
        </p:nvSpPr>
        <p:spPr>
          <a:xfrm>
            <a:off x="-903503" y="2600205"/>
            <a:ext cx="5663852" cy="5663852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4648200" y="-3067050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sp>
        <p:nvSpPr>
          <p:cNvPr id="6" name="Right Triangle 5"/>
          <p:cNvSpPr/>
          <p:nvPr userDrawn="1"/>
        </p:nvSpPr>
        <p:spPr>
          <a:xfrm rot="10800000">
            <a:off x="8001000" y="-171450"/>
            <a:ext cx="1371600" cy="1371600"/>
          </a:xfrm>
          <a:prstGeom prst="rtTriangle">
            <a:avLst/>
          </a:prstGeom>
          <a:solidFill>
            <a:srgbClr val="EEB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63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95400" y="971550"/>
            <a:ext cx="6705600" cy="1600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432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95400" y="971550"/>
            <a:ext cx="6705600" cy="16002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932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377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967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id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ctr">
              <a:defRPr sz="2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3545681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249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ide Picture with Al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ctr">
              <a:defRPr sz="2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3545681"/>
          </a:xfr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 algn="ctr">
              <a:buNone/>
              <a:defRPr sz="1400" baseline="0">
                <a:latin typeface="Adobe Garamond Pro" panose="02020502060506020403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 alternate version of this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8941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29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161116-BAA6-43C2-84A2-22F41904AB9C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F16BDE-25E3-45EB-9DC8-92DCD08EA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18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6" b="35943"/>
          <a:stretch/>
        </p:blipFill>
        <p:spPr>
          <a:xfrm>
            <a:off x="-152400" y="-476250"/>
            <a:ext cx="940996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7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66" y="-1063869"/>
            <a:ext cx="9438539" cy="5920460"/>
          </a:xfrm>
          <a:prstGeom prst="rect">
            <a:avLst/>
          </a:prstGeom>
          <a:noFill/>
          <a:effectLst/>
        </p:spPr>
      </p:pic>
      <p:sp>
        <p:nvSpPr>
          <p:cNvPr id="3" name="Rectangle 2"/>
          <p:cNvSpPr/>
          <p:nvPr userDrawn="1"/>
        </p:nvSpPr>
        <p:spPr>
          <a:xfrm>
            <a:off x="-4396" y="-286909"/>
            <a:ext cx="9144000" cy="51435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1298436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2F31"/>
                </a:solidFill>
                <a:latin typeface="+mj-lt"/>
              </a:rPr>
              <a:t>Click to edit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762125" y="287655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“Dam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expe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od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molore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parum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necto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omnisquae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fugitiae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voloreptiur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?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ratenistiam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adigendae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verepro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videbis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sit,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sinimpor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re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elecerum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as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provitis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simus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eosaperro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eatus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nossequate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volupicim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esequibus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voluptatiis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perfera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eventur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aperovit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cuptasiti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necabo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occum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 Et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esciendus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dist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qui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dunt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que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nissim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voloribus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vollent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iuriam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resed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modit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voloruptas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accupta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nonsequae</a:t>
            </a:r>
            <a:r>
              <a:rPr lang="en-US" sz="1200" dirty="0">
                <a:solidFill>
                  <a:schemeClr val="bg1"/>
                </a:solidFill>
                <a:latin typeface="Adobe Garamond Pro" panose="02020502060506020403" pitchFamily="18" charset="0"/>
              </a:rPr>
              <a:t>.”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997" y="2722393"/>
            <a:ext cx="623493" cy="66675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828800" y="165735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Henis</a:t>
            </a:r>
            <a:r>
              <a:rPr lang="en-US" dirty="0">
                <a:solidFill>
                  <a:schemeClr val="bg1"/>
                </a:solidFill>
              </a:rPr>
              <a:t> et, </a:t>
            </a:r>
            <a:r>
              <a:rPr lang="en-US" dirty="0" err="1">
                <a:solidFill>
                  <a:schemeClr val="bg1"/>
                </a:solidFill>
              </a:rPr>
              <a:t>veliquam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quundis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iumquat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exernatust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modicto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sus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coriatis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inverum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48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b="37705"/>
          <a:stretch/>
        </p:blipFill>
        <p:spPr>
          <a:xfrm>
            <a:off x="-152400" y="-704850"/>
            <a:ext cx="9296400" cy="5562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00" y="361950"/>
            <a:ext cx="4953000" cy="19050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0"/>
            <a:r>
              <a:rPr lang="en-US" dirty="0"/>
              <a:t>Add Text to any of these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Example is Key Messaging:</a:t>
            </a:r>
          </a:p>
          <a:p>
            <a:pPr lvl="0"/>
            <a:r>
              <a:rPr lang="en-US" dirty="0"/>
              <a:t>At OHM Advisors, our mission is Advancing Communities because our passion is people. And when you put people first, communities thrive. </a:t>
            </a:r>
          </a:p>
        </p:txBody>
      </p:sp>
    </p:spTree>
    <p:extLst>
      <p:ext uri="{BB962C8B-B14F-4D97-AF65-F5344CB8AC3E}">
        <p14:creationId xmlns:p14="http://schemas.microsoft.com/office/powerpoint/2010/main" val="2919882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084" r="-100" b="35745"/>
          <a:stretch/>
        </p:blipFill>
        <p:spPr>
          <a:xfrm>
            <a:off x="-279400" y="-476250"/>
            <a:ext cx="9575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90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285750"/>
            <a:ext cx="99971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0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7" b="44182"/>
          <a:stretch/>
        </p:blipFill>
        <p:spPr>
          <a:xfrm>
            <a:off x="-85725" y="-630101"/>
            <a:ext cx="928211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65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0.jpe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28650"/>
            <a:ext cx="9155994" cy="6103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4849867"/>
            <a:ext cx="762000" cy="16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4216" y="1421655"/>
            <a:ext cx="3627562" cy="145543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2406297" y="38671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Share your vision with us, and together, we’ll create great places for people.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4697" y="3325765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Advisors.com</a:t>
            </a:r>
          </a:p>
        </p:txBody>
      </p:sp>
    </p:spTree>
    <p:extLst>
      <p:ext uri="{BB962C8B-B14F-4D97-AF65-F5344CB8AC3E}">
        <p14:creationId xmlns:p14="http://schemas.microsoft.com/office/powerpoint/2010/main" val="1157532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014"/>
            <a:ext cx="9746905" cy="648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" y="-874014"/>
            <a:ext cx="9746905" cy="6486144"/>
          </a:xfrm>
          <a:prstGeom prst="rect">
            <a:avLst/>
          </a:prstGeom>
        </p:spPr>
      </p:pic>
      <p:pic>
        <p:nvPicPr>
          <p:cNvPr id="3" name="image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4849867"/>
            <a:ext cx="762000" cy="16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4216" y="1421655"/>
            <a:ext cx="3627562" cy="145543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2406297" y="38671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Share your vision with us, and together, we’ll create great places for people.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4697" y="3325765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+mj-lt"/>
              </a:rPr>
              <a:t>OHM</a:t>
            </a:r>
            <a:r>
              <a:rPr lang="en-US" sz="1400" b="1" dirty="0">
                <a:solidFill>
                  <a:schemeClr val="bg1"/>
                </a:solidFill>
              </a:rPr>
              <a:t>-</a:t>
            </a:r>
            <a:r>
              <a:rPr lang="en-US" sz="1400" b="0" dirty="0">
                <a:solidFill>
                  <a:schemeClr val="bg1"/>
                </a:solidFill>
              </a:rPr>
              <a:t>Advisors.com</a:t>
            </a:r>
          </a:p>
        </p:txBody>
      </p:sp>
    </p:spTree>
    <p:extLst>
      <p:ext uri="{BB962C8B-B14F-4D97-AF65-F5344CB8AC3E}">
        <p14:creationId xmlns:p14="http://schemas.microsoft.com/office/powerpoint/2010/main" val="3401120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-1162050"/>
            <a:ext cx="9729216" cy="6486144"/>
          </a:xfrm>
          <a:prstGeom prst="rect">
            <a:avLst/>
          </a:prstGeom>
        </p:spPr>
      </p:pic>
      <p:pic>
        <p:nvPicPr>
          <p:cNvPr id="3" name="image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4849867"/>
            <a:ext cx="762000" cy="16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4216" y="1421655"/>
            <a:ext cx="3627562" cy="145543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2406297" y="38671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Share your vision with us, and together, we’ll create great places for people.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4697" y="3325765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+mj-lt"/>
              </a:rPr>
              <a:t>OHM</a:t>
            </a:r>
            <a:r>
              <a:rPr lang="en-US" sz="1400" b="1" dirty="0">
                <a:solidFill>
                  <a:schemeClr val="bg1"/>
                </a:solidFill>
              </a:rPr>
              <a:t>-</a:t>
            </a:r>
            <a:r>
              <a:rPr lang="en-US" sz="1400" b="0" dirty="0">
                <a:solidFill>
                  <a:schemeClr val="bg1"/>
                </a:solidFill>
              </a:rPr>
              <a:t>Advisors.com</a:t>
            </a:r>
          </a:p>
        </p:txBody>
      </p:sp>
    </p:spTree>
    <p:extLst>
      <p:ext uri="{BB962C8B-B14F-4D97-AF65-F5344CB8AC3E}">
        <p14:creationId xmlns:p14="http://schemas.microsoft.com/office/powerpoint/2010/main" val="1580702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003300"/>
            <a:ext cx="9220200" cy="6146800"/>
          </a:xfrm>
          <a:prstGeom prst="rect">
            <a:avLst/>
          </a:prstGeom>
        </p:spPr>
      </p:pic>
      <p:pic>
        <p:nvPicPr>
          <p:cNvPr id="3" name="image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4849867"/>
            <a:ext cx="762000" cy="16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4216" y="1421655"/>
            <a:ext cx="3627562" cy="145543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2406297" y="38671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Share your vision with us, and together, we’ll create great places for people.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4697" y="3325765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+mj-lt"/>
              </a:rPr>
              <a:t>OHM</a:t>
            </a:r>
            <a:r>
              <a:rPr lang="en-US" sz="1400" b="1" dirty="0">
                <a:solidFill>
                  <a:schemeClr val="bg1"/>
                </a:solidFill>
              </a:rPr>
              <a:t>-</a:t>
            </a:r>
            <a:r>
              <a:rPr lang="en-US" sz="1400" b="0" dirty="0">
                <a:solidFill>
                  <a:schemeClr val="bg1"/>
                </a:solidFill>
              </a:rPr>
              <a:t>Advisors.com</a:t>
            </a:r>
          </a:p>
        </p:txBody>
      </p:sp>
    </p:spTree>
    <p:extLst>
      <p:ext uri="{BB962C8B-B14F-4D97-AF65-F5344CB8AC3E}">
        <p14:creationId xmlns:p14="http://schemas.microsoft.com/office/powerpoint/2010/main" val="563441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2668"/>
            <a:ext cx="9220200" cy="7019050"/>
          </a:xfrm>
          <a:prstGeom prst="rect">
            <a:avLst/>
          </a:prstGeom>
        </p:spPr>
      </p:pic>
      <p:pic>
        <p:nvPicPr>
          <p:cNvPr id="3" name="image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4849867"/>
            <a:ext cx="762000" cy="16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4216" y="1421655"/>
            <a:ext cx="3627562" cy="1455436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2406297" y="38671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Share your vision with us, and together, we’ll create great places for people.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34697" y="3325765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chemeClr val="bg1"/>
                </a:solidFill>
                <a:latin typeface="+mj-lt"/>
              </a:rPr>
              <a:t>OHM</a:t>
            </a:r>
            <a:r>
              <a:rPr lang="en-US" sz="1400" b="1" dirty="0">
                <a:solidFill>
                  <a:schemeClr val="bg1"/>
                </a:solidFill>
              </a:rPr>
              <a:t>-</a:t>
            </a:r>
            <a:r>
              <a:rPr lang="en-US" sz="1400" b="0" dirty="0">
                <a:solidFill>
                  <a:schemeClr val="bg1"/>
                </a:solidFill>
              </a:rPr>
              <a:t>Advisors.com</a:t>
            </a:r>
          </a:p>
        </p:txBody>
      </p:sp>
    </p:spTree>
    <p:extLst>
      <p:ext uri="{BB962C8B-B14F-4D97-AF65-F5344CB8AC3E}">
        <p14:creationId xmlns:p14="http://schemas.microsoft.com/office/powerpoint/2010/main" val="328154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76960"/>
            <a:ext cx="9448799" cy="62991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1200150"/>
            <a:ext cx="5943600" cy="3810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edit.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1809750"/>
            <a:ext cx="6019800" cy="18923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Adobe Garamond Pro" panose="02020502060506020403" pitchFamily="18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edit. 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Dam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aut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expe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od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molore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parum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necto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omnisquae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et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essim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fugitiae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voloreptiur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? Qui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ratenistiam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adigendae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verepro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videbis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sit, que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volorest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sinimpor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re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elecerum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, as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eaquae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provitis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simus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eosaperro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eatus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nossequate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volupicim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eosam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esequibus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voluptatiis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perfera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ped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eventur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sit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aperovit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cuptasiti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necabo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Ut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occum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fuga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. Et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esciendus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adi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dist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, qui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dunt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que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nissim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voloribus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sae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vollent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iuriam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resed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modit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voloruptas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accupta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dobe Garamond Pro" panose="02020502060506020403" pitchFamily="18" charset="0"/>
              </a:rPr>
              <a:t>nonsequae</a:t>
            </a: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0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42" y="-149570"/>
            <a:ext cx="9229243" cy="61503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-323850"/>
            <a:ext cx="9144000" cy="5943600"/>
          </a:xfrm>
          <a:prstGeom prst="rect">
            <a:avLst/>
          </a:prstGeom>
          <a:solidFill>
            <a:srgbClr val="EEB111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 rot="3600000">
            <a:off x="-3945994" y="2699824"/>
            <a:ext cx="8853575" cy="3240150"/>
          </a:xfrm>
          <a:prstGeom prst="rect">
            <a:avLst/>
          </a:prstGeom>
          <a:solidFill>
            <a:srgbClr val="EEB111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57200" y="1138491"/>
            <a:ext cx="3657600" cy="457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0" dirty="0">
                <a:solidFill>
                  <a:schemeClr val="bg1"/>
                </a:solidFill>
                <a:latin typeface="+mj-lt"/>
              </a:rPr>
              <a:t>We are the community advancement firm. 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We believe in the power of multidisciplinary teamwork to find ideas that aren’t just different—they’re better.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35587"/>
            <a:ext cx="2536233" cy="10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1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 L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5029200" y="1276350"/>
            <a:ext cx="3810000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none" dirty="0">
                <a:solidFill>
                  <a:srgbClr val="DD5F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Offices </a:t>
            </a:r>
          </a:p>
          <a:p>
            <a:r>
              <a:rPr lang="en-US" sz="2000" cap="none" dirty="0">
                <a:solidFill>
                  <a:srgbClr val="3E3E40"/>
                </a:solidFill>
              </a:rPr>
              <a:t>Ohio | </a:t>
            </a:r>
            <a:r>
              <a:rPr lang="en-US" sz="2000" cap="none" baseline="0" dirty="0">
                <a:solidFill>
                  <a:srgbClr val="3E3E40"/>
                </a:solidFill>
              </a:rPr>
              <a:t>Michigan</a:t>
            </a:r>
            <a:r>
              <a:rPr lang="en-US" sz="2000" cap="none" dirty="0">
                <a:solidFill>
                  <a:srgbClr val="3E3E40"/>
                </a:solidFill>
              </a:rPr>
              <a:t> | Tennessee</a:t>
            </a:r>
          </a:p>
          <a:p>
            <a:endParaRPr lang="en-US" sz="105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5029200" y="2571750"/>
            <a:ext cx="3505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3E40"/>
                </a:solidFill>
                <a:latin typeface="+mj-lt"/>
              </a:rPr>
              <a:t>Community is at the center of everything we do.</a:t>
            </a:r>
          </a:p>
          <a:p>
            <a:endParaRPr lang="en-US" sz="1400" dirty="0">
              <a:solidFill>
                <a:srgbClr val="3E3E40"/>
              </a:solidFill>
            </a:endParaRPr>
          </a:p>
          <a:p>
            <a:r>
              <a:rPr lang="en-US" sz="1400" dirty="0">
                <a:solidFill>
                  <a:srgbClr val="3E3E40"/>
                </a:solidFill>
              </a:rPr>
              <a:t>We’ve been Advancing Communities since 1962 by keeping our singular forward-thinking focus on putting people first.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3" y="-144665"/>
            <a:ext cx="47694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place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>
            <a:off x="-1676400" y="1962150"/>
            <a:ext cx="5663852" cy="5663852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 userDrawn="1"/>
        </p:nvSpPr>
        <p:spPr>
          <a:xfrm rot="16200000">
            <a:off x="1696641" y="3454052"/>
            <a:ext cx="7489031" cy="7489031"/>
          </a:xfrm>
          <a:prstGeom prst="rtTriangle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2019821" y="285750"/>
            <a:ext cx="510435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kern="1200" dirty="0">
                <a:solidFill>
                  <a:srgbClr val="3E3E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We've got something special. </a:t>
            </a:r>
            <a:endParaRPr lang="en-US" sz="1800" dirty="0">
              <a:solidFill>
                <a:srgbClr val="3E3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rgbClr val="3E3E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world has taken notice.</a:t>
            </a:r>
          </a:p>
          <a:p>
            <a:pPr algn="ctr"/>
            <a:endParaRPr lang="en-US" dirty="0">
              <a:solidFill>
                <a:srgbClr val="3E3E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56D263-7BA5-4D18-B88F-9E574CB68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>
          <a:xfrm>
            <a:off x="1301071" y="971550"/>
            <a:ext cx="6653684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9207"/>
            <a:ext cx="8229600" cy="332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4857750"/>
            <a:ext cx="9144000" cy="285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3" y="4913397"/>
            <a:ext cx="209187" cy="192003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6696251E-92BC-40E5-8CE4-2F66EE717721}"/>
              </a:ext>
            </a:extLst>
          </p:cNvPr>
          <p:cNvPicPr>
            <a:picLocks noChangeAspect="1"/>
          </p:cNvPicPr>
          <p:nvPr userDrawn="1"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59" y="4956489"/>
            <a:ext cx="675787" cy="1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2" r:id="rId3"/>
    <p:sldLayoutId id="2147483703" r:id="rId4"/>
    <p:sldLayoutId id="2147483704" r:id="rId5"/>
    <p:sldLayoutId id="2147483700" r:id="rId6"/>
    <p:sldLayoutId id="2147483661" r:id="rId7"/>
    <p:sldLayoutId id="2147483668" r:id="rId8"/>
    <p:sldLayoutId id="2147483669" r:id="rId9"/>
    <p:sldLayoutId id="2147483679" r:id="rId10"/>
    <p:sldLayoutId id="2147483667" r:id="rId11"/>
    <p:sldLayoutId id="2147483662" r:id="rId12"/>
    <p:sldLayoutId id="2147483663" r:id="rId13"/>
    <p:sldLayoutId id="2147483664" r:id="rId14"/>
    <p:sldLayoutId id="2147483665" r:id="rId15"/>
    <p:sldLayoutId id="2147483709" r:id="rId16"/>
    <p:sldLayoutId id="2147483696" r:id="rId17"/>
    <p:sldLayoutId id="2147483697" r:id="rId18"/>
    <p:sldLayoutId id="2147483698" r:id="rId19"/>
    <p:sldLayoutId id="2147483699" r:id="rId20"/>
    <p:sldLayoutId id="2147483649" r:id="rId21"/>
    <p:sldLayoutId id="2147483678" r:id="rId22"/>
    <p:sldLayoutId id="2147483660" r:id="rId23"/>
    <p:sldLayoutId id="2147483650" r:id="rId24"/>
    <p:sldLayoutId id="2147483690" r:id="rId25"/>
    <p:sldLayoutId id="2147483675" r:id="rId26"/>
    <p:sldLayoutId id="2147483676" r:id="rId27"/>
    <p:sldLayoutId id="2147483677" r:id="rId28"/>
    <p:sldLayoutId id="2147483651" r:id="rId29"/>
    <p:sldLayoutId id="2147483652" r:id="rId30"/>
    <p:sldLayoutId id="2147483653" r:id="rId31"/>
    <p:sldLayoutId id="2147483654" r:id="rId32"/>
    <p:sldLayoutId id="2147483686" r:id="rId33"/>
    <p:sldLayoutId id="2147483655" r:id="rId34"/>
    <p:sldLayoutId id="2147483706" r:id="rId35"/>
    <p:sldLayoutId id="2147483707" r:id="rId36"/>
    <p:sldLayoutId id="2147483708" r:id="rId37"/>
    <p:sldLayoutId id="2147483705" r:id="rId38"/>
    <p:sldLayoutId id="2147483689" r:id="rId39"/>
    <p:sldLayoutId id="2147483688" r:id="rId40"/>
    <p:sldLayoutId id="2147483685" r:id="rId41"/>
    <p:sldLayoutId id="2147483695" r:id="rId42"/>
    <p:sldLayoutId id="2147483656" r:id="rId43"/>
    <p:sldLayoutId id="2147483657" r:id="rId44"/>
    <p:sldLayoutId id="2147483684" r:id="rId45"/>
    <p:sldLayoutId id="2147483687" r:id="rId46"/>
    <p:sldLayoutId id="2147483658" r:id="rId47"/>
    <p:sldLayoutId id="2147483659" r:id="rId48"/>
    <p:sldLayoutId id="2147483670" r:id="rId49"/>
    <p:sldLayoutId id="2147483671" r:id="rId50"/>
    <p:sldLayoutId id="2147483673" r:id="rId51"/>
    <p:sldLayoutId id="2147483672" r:id="rId52"/>
    <p:sldLayoutId id="2147483674" r:id="rId53"/>
    <p:sldLayoutId id="2147483666" r:id="rId54"/>
    <p:sldLayoutId id="2147483682" r:id="rId55"/>
    <p:sldLayoutId id="2147483683" r:id="rId56"/>
    <p:sldLayoutId id="2147483681" r:id="rId57"/>
    <p:sldLayoutId id="2147483701" r:id="rId58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3F3F3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F3F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F3F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F3F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F3F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F3F3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3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higan.gov/egle/" TargetMode="External"/><Relationship Id="rId13" Type="http://schemas.openxmlformats.org/officeDocument/2006/relationships/image" Target="../media/image44.jpg"/><Relationship Id="rId3" Type="http://schemas.openxmlformats.org/officeDocument/2006/relationships/image" Target="../media/image37.jpg"/><Relationship Id="rId7" Type="http://schemas.openxmlformats.org/officeDocument/2006/relationships/image" Target="../media/image39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www.noaa.gov/" TargetMode="External"/><Relationship Id="rId11" Type="http://schemas.openxmlformats.org/officeDocument/2006/relationships/image" Target="../media/image42.jp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hyperlink" Target="https://www.glc.org/" TargetMode="External"/><Relationship Id="rId9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336A5782-4071-4FD7-B0F9-EDE6D03E6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29" y="-22070"/>
            <a:ext cx="9703929" cy="5165570"/>
          </a:xfrm>
          <a:prstGeom prst="rect">
            <a:avLst/>
          </a:prstGeom>
        </p:spPr>
      </p:pic>
      <p:sp>
        <p:nvSpPr>
          <p:cNvPr id="7" name="Parallelogram 6"/>
          <p:cNvSpPr/>
          <p:nvPr/>
        </p:nvSpPr>
        <p:spPr>
          <a:xfrm flipH="1">
            <a:off x="-1524000" y="0"/>
            <a:ext cx="7162800" cy="5143500"/>
          </a:xfrm>
          <a:prstGeom prst="parallelogram">
            <a:avLst>
              <a:gd name="adj" fmla="val 28650"/>
            </a:avLst>
          </a:prstGeom>
          <a:solidFill>
            <a:srgbClr val="EEB111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 flipH="1">
            <a:off x="-1905000" y="-4823"/>
            <a:ext cx="7162800" cy="5143500"/>
          </a:xfrm>
          <a:prstGeom prst="parallelogram">
            <a:avLst>
              <a:gd name="adj" fmla="val 28650"/>
            </a:avLst>
          </a:prstGeom>
          <a:solidFill>
            <a:srgbClr val="EEB111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469" y="356235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October 8, 2019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1037"/>
            <a:ext cx="1850433" cy="742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839C53-9A1D-4DC9-B4D7-CF04E6A20690}"/>
              </a:ext>
            </a:extLst>
          </p:cNvPr>
          <p:cNvSpPr txBox="1"/>
          <p:nvPr/>
        </p:nvSpPr>
        <p:spPr>
          <a:xfrm>
            <a:off x="25749" y="1994385"/>
            <a:ext cx="46564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BRANDENBURG PARK</a:t>
            </a:r>
          </a:p>
        </p:txBody>
      </p:sp>
    </p:spTree>
    <p:extLst>
      <p:ext uri="{BB962C8B-B14F-4D97-AF65-F5344CB8AC3E}">
        <p14:creationId xmlns:p14="http://schemas.microsoft.com/office/powerpoint/2010/main" val="216009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5D73A57-146E-47A6-AAA8-831730A1FE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3030" b="12371"/>
          <a:stretch/>
        </p:blipFill>
        <p:spPr>
          <a:xfrm>
            <a:off x="-76200" y="0"/>
            <a:ext cx="9372600" cy="4857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28600" y="-247650"/>
            <a:ext cx="9525000" cy="5105400"/>
          </a:xfrm>
          <a:prstGeom prst="rect">
            <a:avLst/>
          </a:prstGeom>
          <a:solidFill>
            <a:srgbClr val="717073">
              <a:alpha val="7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5292" y="646833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Up Next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6109" y="809101"/>
            <a:ext cx="5089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IMPLEMENTATION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019789B-D9C6-494E-94D2-9DE264C2D391}"/>
              </a:ext>
            </a:extLst>
          </p:cNvPr>
          <p:cNvSpPr txBox="1">
            <a:spLocks/>
          </p:cNvSpPr>
          <p:nvPr/>
        </p:nvSpPr>
        <p:spPr>
          <a:xfrm>
            <a:off x="1905000" y="1809750"/>
            <a:ext cx="6705600" cy="2027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3F3F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3F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3F3F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3F3F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latin typeface="+mn-lt"/>
                <a:cs typeface="Gotham Book" pitchFamily="50" charset="0"/>
              </a:rPr>
              <a:t>Requires permit approvals from Army Corps and EGLE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dirty="0">
              <a:latin typeface="+mn-lt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latin typeface="+mn-lt"/>
                <a:cs typeface="Gotham Book" pitchFamily="50" charset="0"/>
              </a:rPr>
              <a:t>In-water work is restricted from May 1, 2020 to September 30,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dirty="0">
              <a:latin typeface="+mn-lt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latin typeface="+mn-lt"/>
                <a:cs typeface="Gotham Book" pitchFamily="50" charset="0"/>
              </a:rPr>
              <a:t>GLRI funds available for implementation are ~$715,000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dirty="0">
              <a:latin typeface="+mn-lt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latin typeface="+mn-lt"/>
                <a:cs typeface="Gotham Book" pitchFamily="50" charset="0"/>
              </a:rPr>
              <a:t>Opinion of construction cost is $750,000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+mn-lt"/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400" dirty="0">
                <a:latin typeface="+mn-lt"/>
                <a:cs typeface="Gotham Book" pitchFamily="50" charset="0"/>
              </a:rPr>
              <a:t> The project is scalable if market prices are higher when bid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57FA5B-B801-4D32-BD20-F2C020049114}"/>
              </a:ext>
            </a:extLst>
          </p:cNvPr>
          <p:cNvCxnSpPr>
            <a:cxnSpLocks/>
          </p:cNvCxnSpPr>
          <p:nvPr/>
        </p:nvCxnSpPr>
        <p:spPr>
          <a:xfrm>
            <a:off x="1752599" y="1855668"/>
            <a:ext cx="0" cy="1478082"/>
          </a:xfrm>
          <a:prstGeom prst="line">
            <a:avLst/>
          </a:prstGeom>
          <a:ln w="285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93797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>
          <a:xfrm>
            <a:off x="-304800" y="1"/>
            <a:ext cx="10144125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PROPOSED PARK MASTER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B30F06-718D-4F27-B29E-D4EDFF735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377" y="666750"/>
            <a:ext cx="596324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>
          <a:xfrm>
            <a:off x="-304800" y="1"/>
            <a:ext cx="10144125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PROPOSED SHORELINE RESTORATION PLANS</a:t>
            </a:r>
          </a:p>
        </p:txBody>
      </p:sp>
      <p:pic>
        <p:nvPicPr>
          <p:cNvPr id="6" name="Picture 5" descr="A picture containing water&#10;&#10;Description automatically generated">
            <a:extLst>
              <a:ext uri="{FF2B5EF4-FFF2-40B4-BE49-F238E27FC236}">
                <a16:creationId xmlns:a16="http://schemas.microsoft.com/office/drawing/2014/main" id="{F62410FF-DED4-41EF-B9B5-85E195764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615713"/>
            <a:ext cx="7372350" cy="41469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09697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>
          <a:xfrm>
            <a:off x="-304800" y="1"/>
            <a:ext cx="10144125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PROPOSED SHORELINE RESTORATION PLANS</a:t>
            </a:r>
          </a:p>
        </p:txBody>
      </p:sp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00C8BC98-20DE-4BD6-B31E-3944EBA0E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9" y="620508"/>
            <a:ext cx="7444921" cy="418776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9740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>
          <a:xfrm>
            <a:off x="-304800" y="1"/>
            <a:ext cx="10144125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PROPOSED SHORELINE RESTORATION PLANS</a:t>
            </a:r>
          </a:p>
        </p:txBody>
      </p:sp>
      <p:pic>
        <p:nvPicPr>
          <p:cNvPr id="5" name="Picture 4" descr="A garden with water in the background&#10;&#10;Description automatically generated">
            <a:extLst>
              <a:ext uri="{FF2B5EF4-FFF2-40B4-BE49-F238E27FC236}">
                <a16:creationId xmlns:a16="http://schemas.microsoft.com/office/drawing/2014/main" id="{5C1161AA-7644-461B-8DE2-726A035A5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601646"/>
            <a:ext cx="7410450" cy="416837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95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>
          <a:xfrm>
            <a:off x="-304800" y="1"/>
            <a:ext cx="10144125" cy="485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PROPOSED SHORELINE RESTORATION PLANS</a:t>
            </a:r>
          </a:p>
        </p:txBody>
      </p:sp>
      <p:pic>
        <p:nvPicPr>
          <p:cNvPr id="6" name="Picture 5" descr="A picture containing outdoor, nature, water, grass&#10;&#10;Description automatically generated">
            <a:extLst>
              <a:ext uri="{FF2B5EF4-FFF2-40B4-BE49-F238E27FC236}">
                <a16:creationId xmlns:a16="http://schemas.microsoft.com/office/drawing/2014/main" id="{A3B2F6A5-B439-44CC-9DD2-205527995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9" y="591552"/>
            <a:ext cx="7316022" cy="411526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3937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157D68-FBD4-473C-8F47-B34BBB326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25154" r="819" b="22592"/>
          <a:stretch/>
        </p:blipFill>
        <p:spPr>
          <a:xfrm>
            <a:off x="-13252" y="1"/>
            <a:ext cx="9144000" cy="48577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8400" y="433138"/>
            <a:ext cx="8000995" cy="533400"/>
          </a:xfrm>
        </p:spPr>
        <p:txBody>
          <a:bodyPr/>
          <a:lstStyle/>
          <a:p>
            <a:r>
              <a:rPr lang="en-US" sz="2400" b="1" dirty="0">
                <a:solidFill>
                  <a:srgbClr val="5A5A5A"/>
                </a:solidFill>
                <a:cs typeface="Gotham Bold" pitchFamily="50" charset="0"/>
              </a:rPr>
              <a:t>Project Costs</a:t>
            </a:r>
          </a:p>
        </p:txBody>
      </p:sp>
      <p:sp>
        <p:nvSpPr>
          <p:cNvPr id="17" name="Pentagon 16"/>
          <p:cNvSpPr/>
          <p:nvPr/>
        </p:nvSpPr>
        <p:spPr>
          <a:xfrm>
            <a:off x="0" y="4019550"/>
            <a:ext cx="3733800" cy="457200"/>
          </a:xfrm>
          <a:prstGeom prst="homePlate">
            <a:avLst/>
          </a:prstGeom>
          <a:solidFill>
            <a:srgbClr val="E87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3675" y="4092773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Specialized Work / Market Pricing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27475" y="3954273"/>
            <a:ext cx="422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17073"/>
                </a:solidFill>
                <a:cs typeface="Gotham Book" pitchFamily="50" charset="0"/>
              </a:rPr>
              <a:t>Timing of bidding and construction is essential.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F7F91C-7F03-4BD6-A30C-EC1EE0633EF5}"/>
              </a:ext>
            </a:extLst>
          </p:cNvPr>
          <p:cNvSpPr/>
          <p:nvPr/>
        </p:nvSpPr>
        <p:spPr>
          <a:xfrm>
            <a:off x="574675" y="1324012"/>
            <a:ext cx="289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ED9749"/>
                </a:solidFill>
                <a:latin typeface="+mj-lt"/>
                <a:ea typeface="Calibri" panose="020F0502020204030204" pitchFamily="34" charset="0"/>
                <a:cs typeface="Gotham Medium" pitchFamily="50" charset="0"/>
              </a:rPr>
              <a:t>Phase I - Design</a:t>
            </a:r>
          </a:p>
          <a:p>
            <a:r>
              <a:rPr lang="en-US" sz="1400" b="1" i="1" dirty="0">
                <a:solidFill>
                  <a:srgbClr val="5A5A5A"/>
                </a:solidFill>
                <a:ea typeface="Calibri" panose="020F0502020204030204" pitchFamily="34" charset="0"/>
                <a:cs typeface="Gotham Book" pitchFamily="50" charset="0"/>
              </a:rPr>
              <a:t>Design:</a:t>
            </a:r>
            <a:r>
              <a:rPr lang="en-US" sz="1400" i="1" dirty="0">
                <a:solidFill>
                  <a:srgbClr val="5A5A5A"/>
                </a:solidFill>
                <a:ea typeface="Calibri" panose="020F0502020204030204" pitchFamily="34" charset="0"/>
                <a:cs typeface="Gotham Book" pitchFamily="50" charset="0"/>
              </a:rPr>
              <a:t> $137,500</a:t>
            </a:r>
          </a:p>
          <a:p>
            <a:r>
              <a:rPr lang="en-US" sz="1400" b="1" i="1" dirty="0">
                <a:solidFill>
                  <a:srgbClr val="5A5A5A"/>
                </a:solidFill>
                <a:ea typeface="Calibri" panose="020F0502020204030204" pitchFamily="34" charset="0"/>
                <a:cs typeface="Gotham Medium" pitchFamily="50" charset="0"/>
              </a:rPr>
              <a:t>Federal Request: </a:t>
            </a:r>
            <a:r>
              <a:rPr lang="en-US" sz="1400" i="1" dirty="0">
                <a:solidFill>
                  <a:srgbClr val="5A5A5A"/>
                </a:solidFill>
                <a:ea typeface="Calibri" panose="020F0502020204030204" pitchFamily="34" charset="0"/>
                <a:cs typeface="Gotham Book" pitchFamily="50" charset="0"/>
              </a:rPr>
              <a:t>$97,500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5A5A5A"/>
                </a:solidFill>
                <a:ea typeface="Calibri" panose="020F0502020204030204" pitchFamily="34" charset="0"/>
                <a:cs typeface="Gotham Medium" pitchFamily="50" charset="0"/>
              </a:rPr>
              <a:t>Non-Federal Match: </a:t>
            </a:r>
            <a:r>
              <a:rPr lang="en-US" sz="1400" i="1" dirty="0">
                <a:solidFill>
                  <a:srgbClr val="5A5A5A"/>
                </a:solidFill>
                <a:ea typeface="Calibri" panose="020F0502020204030204" pitchFamily="34" charset="0"/>
                <a:cs typeface="Gotham Book" pitchFamily="50" charset="0"/>
              </a:rPr>
              <a:t>$40,000</a:t>
            </a:r>
            <a:endParaRPr lang="en-US" sz="1200" i="1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410E41-86A0-4A20-A18D-27E1FC25E262}"/>
              </a:ext>
            </a:extLst>
          </p:cNvPr>
          <p:cNvSpPr/>
          <p:nvPr/>
        </p:nvSpPr>
        <p:spPr>
          <a:xfrm>
            <a:off x="574675" y="2410171"/>
            <a:ext cx="327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ED9749"/>
                </a:solidFill>
                <a:latin typeface="+mj-lt"/>
                <a:cs typeface="Gotham Medium" pitchFamily="50" charset="0"/>
              </a:rPr>
              <a:t>Phase II - Implementation</a:t>
            </a:r>
          </a:p>
          <a:p>
            <a:r>
              <a:rPr lang="en-US" sz="1400" b="1" i="1" dirty="0">
                <a:solidFill>
                  <a:srgbClr val="5A5A5A"/>
                </a:solidFill>
                <a:cs typeface="Gotham Book" pitchFamily="50" charset="0"/>
              </a:rPr>
              <a:t>Construction:</a:t>
            </a:r>
            <a:r>
              <a:rPr lang="en-US" sz="1400" i="1" dirty="0">
                <a:solidFill>
                  <a:srgbClr val="5A5A5A"/>
                </a:solidFill>
                <a:latin typeface="Gotham Medium" pitchFamily="50" charset="0"/>
                <a:cs typeface="Gotham Medium" pitchFamily="50" charset="0"/>
              </a:rPr>
              <a:t> </a:t>
            </a:r>
            <a:r>
              <a:rPr lang="en-US" sz="1400" i="1" dirty="0">
                <a:solidFill>
                  <a:srgbClr val="5A5A5A"/>
                </a:solidFill>
                <a:cs typeface="Gotham Book" pitchFamily="50" charset="0"/>
              </a:rPr>
              <a:t>$884,874</a:t>
            </a:r>
          </a:p>
          <a:p>
            <a:r>
              <a:rPr lang="en-US" sz="1400" b="1" i="1" dirty="0">
                <a:solidFill>
                  <a:srgbClr val="5A5A5A"/>
                </a:solidFill>
                <a:cs typeface="Gotham Book" pitchFamily="50" charset="0"/>
              </a:rPr>
              <a:t>Federal Request: </a:t>
            </a:r>
            <a:r>
              <a:rPr lang="en-US" sz="1400" i="1" dirty="0">
                <a:solidFill>
                  <a:srgbClr val="5A5A5A"/>
                </a:solidFill>
                <a:cs typeface="Gotham Book" pitchFamily="50" charset="0"/>
              </a:rPr>
              <a:t>$715,000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5A5A5A"/>
                </a:solidFill>
                <a:cs typeface="Gotham Book" pitchFamily="50" charset="0"/>
              </a:rPr>
              <a:t>Non-Federal Match: </a:t>
            </a:r>
            <a:r>
              <a:rPr lang="en-US" sz="1400" i="1" dirty="0">
                <a:solidFill>
                  <a:srgbClr val="5A5A5A"/>
                </a:solidFill>
                <a:cs typeface="Gotham Book" pitchFamily="50" charset="0"/>
              </a:rPr>
              <a:t>$169,874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A9AC65-6C8C-4E09-A557-D27E8A4638BE}"/>
              </a:ext>
            </a:extLst>
          </p:cNvPr>
          <p:cNvSpPr/>
          <p:nvPr/>
        </p:nvSpPr>
        <p:spPr>
          <a:xfrm>
            <a:off x="4079875" y="2410171"/>
            <a:ext cx="48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ED9749"/>
                </a:solidFill>
                <a:latin typeface="+mj-lt"/>
                <a:cs typeface="Gotham Medium" pitchFamily="50" charset="0"/>
              </a:rPr>
              <a:t>Total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5A5A5A"/>
                </a:solidFill>
                <a:cs typeface="Gotham Medium" pitchFamily="50" charset="0"/>
              </a:rPr>
              <a:t>Total Project: </a:t>
            </a:r>
            <a:r>
              <a:rPr lang="en-US" sz="1400" b="1" i="1" dirty="0">
                <a:solidFill>
                  <a:srgbClr val="5A5A5A"/>
                </a:solidFill>
                <a:cs typeface="Gotham Book" pitchFamily="50" charset="0"/>
              </a:rPr>
              <a:t>$1,022,374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5A5A5A"/>
                </a:solidFill>
                <a:cs typeface="Gotham Medium" pitchFamily="50" charset="0"/>
              </a:rPr>
              <a:t>Federal Request: </a:t>
            </a:r>
            <a:r>
              <a:rPr lang="en-US" sz="1400" b="1" i="1" dirty="0">
                <a:solidFill>
                  <a:srgbClr val="5A5A5A"/>
                </a:solidFill>
                <a:cs typeface="Gotham Book" pitchFamily="50" charset="0"/>
              </a:rPr>
              <a:t>$812,500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5A5A5A"/>
                </a:solidFill>
                <a:cs typeface="Gotham Medium" pitchFamily="50" charset="0"/>
              </a:rPr>
              <a:t>Non-Federal Match: </a:t>
            </a:r>
            <a:r>
              <a:rPr lang="en-US" sz="1400" b="1" i="1" dirty="0">
                <a:solidFill>
                  <a:srgbClr val="5A5A5A"/>
                </a:solidFill>
                <a:cs typeface="Gotham Book" pitchFamily="50" charset="0"/>
              </a:rPr>
              <a:t>$209,874 (approximately 20%)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396879-B3ED-4DBC-B055-B4D3BFDD333A}"/>
              </a:ext>
            </a:extLst>
          </p:cNvPr>
          <p:cNvCxnSpPr/>
          <p:nvPr/>
        </p:nvCxnSpPr>
        <p:spPr>
          <a:xfrm>
            <a:off x="422275" y="1318400"/>
            <a:ext cx="0" cy="2045878"/>
          </a:xfrm>
          <a:prstGeom prst="line">
            <a:avLst/>
          </a:prstGeom>
          <a:ln w="285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663589-BDE0-4E2E-B304-21E26EBB243A}"/>
              </a:ext>
            </a:extLst>
          </p:cNvPr>
          <p:cNvCxnSpPr>
            <a:cxnSpLocks/>
          </p:cNvCxnSpPr>
          <p:nvPr/>
        </p:nvCxnSpPr>
        <p:spPr>
          <a:xfrm>
            <a:off x="3927475" y="2466474"/>
            <a:ext cx="0" cy="826677"/>
          </a:xfrm>
          <a:prstGeom prst="line">
            <a:avLst/>
          </a:prstGeom>
          <a:ln w="285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86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1A83FF-C751-458B-8A71-40A56B6EB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9"/>
          <a:stretch/>
        </p:blipFill>
        <p:spPr>
          <a:xfrm>
            <a:off x="-500063" y="1"/>
            <a:ext cx="10144125" cy="4857750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166187" y="3575445"/>
            <a:ext cx="4859691" cy="43252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5A5A5A"/>
                </a:solidFill>
                <a:cs typeface="Gotham Medium" pitchFamily="50" charset="0"/>
              </a:rPr>
              <a:t>IMPLEMENTATION SCHEDULE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250429-B2C3-4B54-B222-2B9F94762003}"/>
              </a:ext>
            </a:extLst>
          </p:cNvPr>
          <p:cNvSpPr/>
          <p:nvPr/>
        </p:nvSpPr>
        <p:spPr>
          <a:xfrm>
            <a:off x="-600351" y="3995140"/>
            <a:ext cx="4257951" cy="548877"/>
          </a:xfrm>
          <a:prstGeom prst="roundRect">
            <a:avLst/>
          </a:prstGeom>
          <a:solidFill>
            <a:srgbClr val="ED9749"/>
          </a:solidFill>
          <a:ln>
            <a:solidFill>
              <a:srgbClr val="E87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68B0E-5F97-477D-AAFE-4FDBCFA30FFB}"/>
              </a:ext>
            </a:extLst>
          </p:cNvPr>
          <p:cNvSpPr txBox="1"/>
          <p:nvPr/>
        </p:nvSpPr>
        <p:spPr>
          <a:xfrm>
            <a:off x="90763" y="4007968"/>
            <a:ext cx="32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cs typeface="Gotham Medium" pitchFamily="50" charset="0"/>
              </a:rPr>
              <a:t>Majority of construction work to occur during off-peak season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247557-0C01-4ED8-8A3E-5E1FD6C036F4}"/>
              </a:ext>
            </a:extLst>
          </p:cNvPr>
          <p:cNvSpPr txBox="1"/>
          <p:nvPr/>
        </p:nvSpPr>
        <p:spPr>
          <a:xfrm>
            <a:off x="223924" y="793822"/>
            <a:ext cx="128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QAPP</a:t>
            </a:r>
          </a:p>
          <a:p>
            <a:endParaRPr lang="en-US" sz="600" dirty="0">
              <a:solidFill>
                <a:srgbClr val="5A5A5A"/>
              </a:solidFill>
              <a:latin typeface="+mj-lt"/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Monitoring start</a:t>
            </a:r>
          </a:p>
          <a:p>
            <a:endParaRPr lang="en-US" sz="600" dirty="0">
              <a:solidFill>
                <a:srgbClr val="5A5A5A"/>
              </a:solidFill>
              <a:latin typeface="+mj-lt"/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EGLE/USACE</a:t>
            </a:r>
            <a:endParaRPr lang="en-US" sz="1200" dirty="0">
              <a:solidFill>
                <a:srgbClr val="5A5A5A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26C24-DFF8-49FF-AFAA-416A472266FC}"/>
              </a:ext>
            </a:extLst>
          </p:cNvPr>
          <p:cNvSpPr txBox="1"/>
          <p:nvPr/>
        </p:nvSpPr>
        <p:spPr>
          <a:xfrm>
            <a:off x="2701337" y="806650"/>
            <a:ext cx="128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10/10/19</a:t>
            </a:r>
          </a:p>
          <a:p>
            <a:endParaRPr lang="en-US" sz="600" dirty="0">
              <a:solidFill>
                <a:srgbClr val="5A5A5A"/>
              </a:solidFill>
              <a:latin typeface="+mj-lt"/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10/15/19</a:t>
            </a:r>
          </a:p>
          <a:p>
            <a:endParaRPr lang="en-US" sz="600" dirty="0">
              <a:solidFill>
                <a:srgbClr val="5A5A5A"/>
              </a:solidFill>
              <a:latin typeface="+mj-lt"/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01/02/20 (Est.)</a:t>
            </a:r>
            <a:endParaRPr lang="en-US" sz="1200" dirty="0">
              <a:solidFill>
                <a:srgbClr val="5A5A5A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E0C87-8A90-4031-B39F-8561CCA206F3}"/>
              </a:ext>
            </a:extLst>
          </p:cNvPr>
          <p:cNvSpPr txBox="1"/>
          <p:nvPr/>
        </p:nvSpPr>
        <p:spPr>
          <a:xfrm>
            <a:off x="117267" y="386955"/>
            <a:ext cx="312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A5A5A"/>
                </a:solidFill>
                <a:latin typeface="+mj-lt"/>
                <a:cs typeface="Gotham Medium" pitchFamily="50" charset="0"/>
              </a:rPr>
              <a:t>Permitting (in progress)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B5BBEA-216B-41E7-87B8-EB64FD37F733}"/>
              </a:ext>
            </a:extLst>
          </p:cNvPr>
          <p:cNvSpPr txBox="1"/>
          <p:nvPr/>
        </p:nvSpPr>
        <p:spPr>
          <a:xfrm>
            <a:off x="117267" y="1685816"/>
            <a:ext cx="312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A5A5A"/>
                </a:solidFill>
                <a:latin typeface="+mj-lt"/>
                <a:cs typeface="Gotham Medium" pitchFamily="50" charset="0"/>
              </a:rPr>
              <a:t>Bidding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850F0B-23BE-44EA-B543-6608D9308761}"/>
              </a:ext>
            </a:extLst>
          </p:cNvPr>
          <p:cNvSpPr txBox="1"/>
          <p:nvPr/>
        </p:nvSpPr>
        <p:spPr>
          <a:xfrm>
            <a:off x="223923" y="2097969"/>
            <a:ext cx="2477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Submittals &amp; Equip.</a:t>
            </a: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/Material Procurement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Commence construction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In-water work suspended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Post-construction monitoring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Complete 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B10CA-21E6-4D5A-B202-B70D212A1B23}"/>
              </a:ext>
            </a:extLst>
          </p:cNvPr>
          <p:cNvSpPr txBox="1"/>
          <p:nvPr/>
        </p:nvSpPr>
        <p:spPr>
          <a:xfrm>
            <a:off x="2701337" y="2110797"/>
            <a:ext cx="1394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12/15/19</a:t>
            </a:r>
          </a:p>
          <a:p>
            <a:endParaRPr lang="en-US" sz="1200" dirty="0">
              <a:solidFill>
                <a:srgbClr val="5A5A5A"/>
              </a:solidFill>
              <a:cs typeface="Gotham Book" pitchFamily="50" charset="0"/>
            </a:endParaRP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01/02/20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5/01/20-9/30/20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10/01/20</a:t>
            </a:r>
          </a:p>
          <a:p>
            <a:endParaRPr lang="en-US" sz="600" dirty="0">
              <a:solidFill>
                <a:srgbClr val="5A5A5A"/>
              </a:solidFill>
              <a:cs typeface="Gotham Book" pitchFamily="50" charset="0"/>
            </a:endParaRPr>
          </a:p>
          <a:p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12/31/20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80218E-A583-48BD-8734-8C2EBDA4AC96}"/>
              </a:ext>
            </a:extLst>
          </p:cNvPr>
          <p:cNvSpPr txBox="1"/>
          <p:nvPr/>
        </p:nvSpPr>
        <p:spPr>
          <a:xfrm>
            <a:off x="2701337" y="1733106"/>
            <a:ext cx="1280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11/01/19 </a:t>
            </a:r>
            <a:r>
              <a:rPr lang="en-US" sz="1200" dirty="0">
                <a:solidFill>
                  <a:srgbClr val="5A5A5A"/>
                </a:solidFill>
                <a:cs typeface="Gotham Book" pitchFamily="50" charset="0"/>
              </a:rPr>
              <a:t>(Est.)</a:t>
            </a:r>
            <a:endParaRPr lang="en-US" sz="1200" dirty="0">
              <a:solidFill>
                <a:srgbClr val="5A5A5A"/>
              </a:solidFill>
              <a:latin typeface="+mj-lt"/>
              <a:cs typeface="Gotham Book" pitchFamily="50" charset="0"/>
            </a:endParaRPr>
          </a:p>
        </p:txBody>
      </p:sp>
      <p:pic>
        <p:nvPicPr>
          <p:cNvPr id="7" name="Picture 6" descr="An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008E196E-47A6-4A45-B7DD-14B3C414D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99" y="806650"/>
            <a:ext cx="4866779" cy="27375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9778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CCE412-C35E-4A6F-8E4C-E7835E7FF8C1}"/>
              </a:ext>
            </a:extLst>
          </p:cNvPr>
          <p:cNvSpPr/>
          <p:nvPr/>
        </p:nvSpPr>
        <p:spPr>
          <a:xfrm>
            <a:off x="-114300" y="0"/>
            <a:ext cx="9372600" cy="4866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" y="3318737"/>
            <a:ext cx="3677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EB111"/>
                </a:solidFill>
                <a:latin typeface="+mj-lt"/>
                <a:cs typeface="Gotham Book" pitchFamily="50" charset="0"/>
              </a:rPr>
              <a:t>CHESTERFIELD TOWNSHIP </a:t>
            </a:r>
            <a:r>
              <a:rPr lang="en-US" b="1" dirty="0">
                <a:solidFill>
                  <a:srgbClr val="606064"/>
                </a:solidFill>
                <a:latin typeface="+mj-lt"/>
                <a:cs typeface="Gotham Book" pitchFamily="50" charset="0"/>
              </a:rPr>
              <a:t>Josh </a:t>
            </a:r>
            <a:r>
              <a:rPr lang="en-US" b="1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Sonnenberg</a:t>
            </a: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Program Manager</a:t>
            </a:r>
          </a:p>
          <a:p>
            <a:pPr algn="ctr"/>
            <a:endParaRPr lang="en-US" sz="600" dirty="0">
              <a:solidFill>
                <a:srgbClr val="717073"/>
              </a:solidFill>
              <a:cs typeface="Gotham Thin" pitchFamily="50" charset="0"/>
            </a:endParaRP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Facilities and Operations Director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19211" y="486650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OHM</a:t>
            </a:r>
            <a:r>
              <a:rPr lang="en-US" sz="1200" dirty="0">
                <a:solidFill>
                  <a:schemeClr val="bg1">
                    <a:alpha val="50000"/>
                  </a:schemeClr>
                </a:solidFill>
              </a:rPr>
              <a:t> Advisors</a:t>
            </a:r>
            <a:r>
              <a:rPr lang="en-US" sz="800" dirty="0">
                <a:solidFill>
                  <a:schemeClr val="bg1">
                    <a:alpha val="50000"/>
                  </a:schemeClr>
                </a:solidFill>
              </a:rPr>
              <a:t>®</a:t>
            </a:r>
            <a:endParaRPr lang="en-US" sz="1050" dirty="0">
              <a:solidFill>
                <a:schemeClr val="bg1">
                  <a:alpha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6A792-61C6-499B-8B40-E0497FCB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15" y="896190"/>
            <a:ext cx="1705692" cy="2064785"/>
          </a:xfrm>
          <a:prstGeom prst="rect">
            <a:avLst/>
          </a:prstGeom>
          <a:ln w="19050">
            <a:solidFill>
              <a:srgbClr val="EEB11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078BBC-819D-4C22-9D6F-D066F2C31EE5}"/>
              </a:ext>
            </a:extLst>
          </p:cNvPr>
          <p:cNvSpPr txBox="1"/>
          <p:nvPr/>
        </p:nvSpPr>
        <p:spPr>
          <a:xfrm>
            <a:off x="106088" y="18543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A5A5A"/>
                </a:solidFill>
                <a:latin typeface="+mj-lt"/>
                <a:cs typeface="Gotham Medium" pitchFamily="50" charset="0"/>
              </a:rPr>
              <a:t>FOR MORE INFORMATION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FC5A89-4B4B-40F0-8784-6D14FA44FD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1" t="686" r="3015" b="10195"/>
          <a:stretch/>
        </p:blipFill>
        <p:spPr>
          <a:xfrm>
            <a:off x="6080966" y="895350"/>
            <a:ext cx="1705692" cy="2053695"/>
          </a:xfrm>
          <a:prstGeom prst="rect">
            <a:avLst/>
          </a:prstGeom>
          <a:ln w="19050">
            <a:solidFill>
              <a:srgbClr val="EEB11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537449-E032-4190-97B8-34DA75E9781C}"/>
              </a:ext>
            </a:extLst>
          </p:cNvPr>
          <p:cNvSpPr txBox="1"/>
          <p:nvPr/>
        </p:nvSpPr>
        <p:spPr>
          <a:xfrm>
            <a:off x="5009064" y="3318737"/>
            <a:ext cx="3849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EB111"/>
                </a:solidFill>
                <a:latin typeface="+mj-lt"/>
                <a:cs typeface="Gotham Book" pitchFamily="50" charset="0"/>
              </a:rPr>
              <a:t>GREAT LAKES COMMISSION</a:t>
            </a:r>
            <a:endParaRPr lang="en-US" b="1" dirty="0">
              <a:solidFill>
                <a:srgbClr val="5A5A5A"/>
              </a:solidFill>
              <a:latin typeface="+mj-lt"/>
              <a:cs typeface="Gotham Book" pitchFamily="50" charset="0"/>
            </a:endParaRPr>
          </a:p>
          <a:p>
            <a:pPr algn="ctr"/>
            <a:r>
              <a:rPr lang="en-US" b="1" dirty="0">
                <a:solidFill>
                  <a:srgbClr val="5A5A5A"/>
                </a:solidFill>
                <a:latin typeface="+mj-lt"/>
                <a:cs typeface="Gotham Book" pitchFamily="50" charset="0"/>
              </a:rPr>
              <a:t>Eric Ellis</a:t>
            </a: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Coastal Conservation and Habitat Restoration Project Manager</a:t>
            </a:r>
          </a:p>
          <a:p>
            <a:pPr algn="ctr"/>
            <a:endParaRPr lang="en-US" sz="600" dirty="0">
              <a:solidFill>
                <a:srgbClr val="717073"/>
              </a:solidFill>
              <a:cs typeface="Gotham Thin" pitchFamily="50" charset="0"/>
            </a:endParaRP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eellis@glc.org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4080B1-3965-4A85-B1FA-A74C3083F2F0}"/>
              </a:ext>
            </a:extLst>
          </p:cNvPr>
          <p:cNvCxnSpPr/>
          <p:nvPr/>
        </p:nvCxnSpPr>
        <p:spPr>
          <a:xfrm>
            <a:off x="1800661" y="3181350"/>
            <a:ext cx="1143000" cy="0"/>
          </a:xfrm>
          <a:prstGeom prst="line">
            <a:avLst/>
          </a:prstGeom>
          <a:ln w="15875">
            <a:solidFill>
              <a:srgbClr val="717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DE80D5-AA7C-48A1-B83B-C975FFBCF0B7}"/>
              </a:ext>
            </a:extLst>
          </p:cNvPr>
          <p:cNvCxnSpPr/>
          <p:nvPr/>
        </p:nvCxnSpPr>
        <p:spPr>
          <a:xfrm>
            <a:off x="6362312" y="3181350"/>
            <a:ext cx="1143000" cy="0"/>
          </a:xfrm>
          <a:prstGeom prst="line">
            <a:avLst/>
          </a:prstGeom>
          <a:ln w="15875">
            <a:solidFill>
              <a:srgbClr val="7170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boat, building, river&#10;&#10;Description automatically generated">
            <a:extLst>
              <a:ext uri="{FF2B5EF4-FFF2-40B4-BE49-F238E27FC236}">
                <a16:creationId xmlns:a16="http://schemas.microsoft.com/office/drawing/2014/main" id="{277CBA5A-00B4-4DD0-906C-F8069BB5F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5" y="-323850"/>
            <a:ext cx="10295467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9545B-7E1A-4374-AE4B-DD0DADA9DC39}"/>
              </a:ext>
            </a:extLst>
          </p:cNvPr>
          <p:cNvSpPr txBox="1"/>
          <p:nvPr/>
        </p:nvSpPr>
        <p:spPr>
          <a:xfrm>
            <a:off x="-17804" y="438150"/>
            <a:ext cx="9766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A5A5A">
                    <a:alpha val="90000"/>
                  </a:srgbClr>
                </a:solidFill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48D530-80FE-4253-A39A-7AEFF21589B0}"/>
              </a:ext>
            </a:extLst>
          </p:cNvPr>
          <p:cNvCxnSpPr/>
          <p:nvPr/>
        </p:nvCxnSpPr>
        <p:spPr>
          <a:xfrm>
            <a:off x="3417398" y="1276350"/>
            <a:ext cx="2895600" cy="0"/>
          </a:xfrm>
          <a:prstGeom prst="line">
            <a:avLst/>
          </a:prstGeom>
          <a:ln w="15875">
            <a:solidFill>
              <a:srgbClr val="5A5A5A">
                <a:alpha val="9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82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444" y="361950"/>
            <a:ext cx="239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Valerie Novaes, PE</a:t>
            </a: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Project Manager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0770" y="361950"/>
            <a:ext cx="229827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Eric Ellis</a:t>
            </a: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Program Manager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1299" y="361950"/>
            <a:ext cx="2298271" cy="584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Steve Siklich, PE</a:t>
            </a:r>
          </a:p>
          <a:p>
            <a:pPr algn="ctr"/>
            <a:r>
              <a:rPr lang="en-US" sz="1400" dirty="0">
                <a:solidFill>
                  <a:srgbClr val="717073"/>
                </a:solidFill>
                <a:cs typeface="Gotham Thin" pitchFamily="50" charset="0"/>
              </a:rPr>
              <a:t>Client Representative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229600" y="-171450"/>
            <a:ext cx="1371600" cy="1371600"/>
          </a:xfrm>
          <a:prstGeom prst="line">
            <a:avLst/>
          </a:prstGeom>
          <a:ln w="44450" cap="sq">
            <a:solidFill>
              <a:srgbClr val="EEB111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19211" y="4866501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OHM</a:t>
            </a:r>
            <a:r>
              <a:rPr lang="en-US" sz="1200" dirty="0">
                <a:solidFill>
                  <a:schemeClr val="bg1">
                    <a:alpha val="50000"/>
                  </a:schemeClr>
                </a:solidFill>
              </a:rPr>
              <a:t> Advisors</a:t>
            </a:r>
            <a:r>
              <a:rPr lang="en-US" sz="800" dirty="0">
                <a:solidFill>
                  <a:schemeClr val="bg1">
                    <a:alpha val="50000"/>
                  </a:schemeClr>
                </a:solidFill>
              </a:rPr>
              <a:t>®</a:t>
            </a:r>
            <a:endParaRPr lang="en-US" sz="1050" dirty="0">
              <a:solidFill>
                <a:schemeClr val="bg1">
                  <a:alpha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635C6-F59B-4197-A590-677F3296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" t="3974" r="2463" b="1884"/>
          <a:stretch/>
        </p:blipFill>
        <p:spPr>
          <a:xfrm>
            <a:off x="6410770" y="1225879"/>
            <a:ext cx="2298271" cy="2757925"/>
          </a:xfrm>
          <a:prstGeom prst="rect">
            <a:avLst/>
          </a:prstGeom>
          <a:ln w="25400">
            <a:solidFill>
              <a:srgbClr val="606064"/>
            </a:solidFill>
          </a:ln>
        </p:spPr>
      </p:pic>
      <p:sp>
        <p:nvSpPr>
          <p:cNvPr id="8" name="Parallelogram 7"/>
          <p:cNvSpPr/>
          <p:nvPr/>
        </p:nvSpPr>
        <p:spPr>
          <a:xfrm>
            <a:off x="-838200" y="4063994"/>
            <a:ext cx="10580175" cy="3237357"/>
          </a:xfrm>
          <a:prstGeom prst="parallelogram">
            <a:avLst/>
          </a:prstGeom>
          <a:solidFill>
            <a:srgbClr val="60606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E5D1CC-2BE3-4D2B-B5C4-249940A3C9F9}"/>
              </a:ext>
            </a:extLst>
          </p:cNvPr>
          <p:cNvCxnSpPr/>
          <p:nvPr/>
        </p:nvCxnSpPr>
        <p:spPr>
          <a:xfrm>
            <a:off x="6630416" y="1040043"/>
            <a:ext cx="1858978" cy="0"/>
          </a:xfrm>
          <a:prstGeom prst="line">
            <a:avLst/>
          </a:prstGeom>
          <a:ln w="158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98105E-5767-4580-854F-173015C2FC66}"/>
              </a:ext>
            </a:extLst>
          </p:cNvPr>
          <p:cNvSpPr txBox="1"/>
          <p:nvPr/>
        </p:nvSpPr>
        <p:spPr>
          <a:xfrm>
            <a:off x="6357883" y="4191324"/>
            <a:ext cx="2404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Gotham Book" pitchFamily="50" charset="0"/>
              </a:rPr>
              <a:t>Coastal Conservation and Habitat Restoration Program Project Manager with the Great Lakes Commission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C88166-9503-4CEF-B300-2E276094BD29}"/>
              </a:ext>
            </a:extLst>
          </p:cNvPr>
          <p:cNvCxnSpPr/>
          <p:nvPr/>
        </p:nvCxnSpPr>
        <p:spPr>
          <a:xfrm flipH="1">
            <a:off x="-228600" y="4070145"/>
            <a:ext cx="9677400" cy="0"/>
          </a:xfrm>
          <a:prstGeom prst="line">
            <a:avLst/>
          </a:prstGeom>
          <a:ln w="4445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E400EA0-06E1-460B-AF71-9D88323B3FB3}"/>
              </a:ext>
            </a:extLst>
          </p:cNvPr>
          <p:cNvSpPr txBox="1"/>
          <p:nvPr/>
        </p:nvSpPr>
        <p:spPr>
          <a:xfrm>
            <a:off x="3318412" y="4279746"/>
            <a:ext cx="240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Gotham Book" pitchFamily="50" charset="0"/>
              </a:rPr>
              <a:t>Responsible for meeting client expectations, budgets, staffing, and schedule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CD56C-1229-4EFD-B71F-211A5CC07790}"/>
              </a:ext>
            </a:extLst>
          </p:cNvPr>
          <p:cNvSpPr txBox="1"/>
          <p:nvPr/>
        </p:nvSpPr>
        <p:spPr>
          <a:xfrm>
            <a:off x="553749" y="427880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Gotham Book" pitchFamily="50" charset="0"/>
              </a:rPr>
              <a:t>Responsible for overseeing the project design and construction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034B7DB-D084-4A68-B4FB-F2DD49489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1925" r="21990" b="2874"/>
          <a:stretch/>
        </p:blipFill>
        <p:spPr>
          <a:xfrm>
            <a:off x="3371299" y="1225879"/>
            <a:ext cx="2298271" cy="2757925"/>
          </a:xfrm>
          <a:prstGeom prst="rect">
            <a:avLst/>
          </a:prstGeom>
          <a:ln w="25400">
            <a:solidFill>
              <a:srgbClr val="606064"/>
            </a:solidFill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5A8D41-6921-4483-BCB8-65C747B50C2A}"/>
              </a:ext>
            </a:extLst>
          </p:cNvPr>
          <p:cNvCxnSpPr/>
          <p:nvPr/>
        </p:nvCxnSpPr>
        <p:spPr>
          <a:xfrm>
            <a:off x="3590945" y="1040043"/>
            <a:ext cx="1858978" cy="0"/>
          </a:xfrm>
          <a:prstGeom prst="line">
            <a:avLst/>
          </a:prstGeom>
          <a:ln w="158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60321-016D-450E-8B99-C0DE3740BBC4}"/>
              </a:ext>
            </a:extLst>
          </p:cNvPr>
          <p:cNvCxnSpPr/>
          <p:nvPr/>
        </p:nvCxnSpPr>
        <p:spPr>
          <a:xfrm>
            <a:off x="691060" y="1040043"/>
            <a:ext cx="1858978" cy="0"/>
          </a:xfrm>
          <a:prstGeom prst="line">
            <a:avLst/>
          </a:prstGeom>
          <a:ln w="158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EBF7CED-D835-465D-8B66-2DFFF5E677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4" t="2945" r="27226" b="9254"/>
          <a:stretch/>
        </p:blipFill>
        <p:spPr>
          <a:xfrm>
            <a:off x="442226" y="1225879"/>
            <a:ext cx="2356647" cy="2757925"/>
          </a:xfrm>
          <a:prstGeom prst="rect">
            <a:avLst/>
          </a:prstGeom>
          <a:ln w="25400">
            <a:solidFill>
              <a:srgbClr val="606064"/>
            </a:solidFill>
          </a:ln>
        </p:spPr>
      </p:pic>
    </p:spTree>
    <p:extLst>
      <p:ext uri="{BB962C8B-B14F-4D97-AF65-F5344CB8AC3E}">
        <p14:creationId xmlns:p14="http://schemas.microsoft.com/office/powerpoint/2010/main" val="17052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narVer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372EF-832B-4765-BA8B-3667D5BDC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57" y="0"/>
            <a:ext cx="914129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1630" y="4141205"/>
            <a:ext cx="4625885" cy="696294"/>
          </a:xfrm>
        </p:spPr>
        <p:txBody>
          <a:bodyPr anchor="b"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cs typeface="Gotham Medium" pitchFamily="50" charset="0"/>
              </a:rPr>
              <a:t>PROJECT PARTNERS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51435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51435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logo" descr="Great Lakes Commission">
            <a:hlinkClick r:id="rId4"/>
            <a:extLst>
              <a:ext uri="{FF2B5EF4-FFF2-40B4-BE49-F238E27FC236}">
                <a16:creationId xmlns:a16="http://schemas.microsoft.com/office/drawing/2014/main" id="{01951953-A830-4D77-970D-2F9C0D55482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5114" y="2205564"/>
            <a:ext cx="1860624" cy="473575"/>
          </a:xfrm>
          <a:prstGeom prst="rect">
            <a:avLst/>
          </a:prstGeom>
          <a:noFill/>
        </p:spPr>
      </p:pic>
      <p:pic>
        <p:nvPicPr>
          <p:cNvPr id="8" name="Picture 7" descr="National Oceanic and Atmospheric Administration">
            <a:hlinkClick r:id="rId6" tooltip="&quot;National Oceanic and Atmospheric Administration&quot;"/>
            <a:extLst>
              <a:ext uri="{FF2B5EF4-FFF2-40B4-BE49-F238E27FC236}">
                <a16:creationId xmlns:a16="http://schemas.microsoft.com/office/drawing/2014/main" id="{AE89D017-0706-46A7-903E-A6F2525EAA9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32962"/>
            <a:ext cx="990600" cy="98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EGLE - Department of Environment, Great Lakes &amp; Energy ">
            <a:hlinkClick r:id="rId8"/>
            <a:extLst>
              <a:ext uri="{FF2B5EF4-FFF2-40B4-BE49-F238E27FC236}">
                <a16:creationId xmlns:a16="http://schemas.microsoft.com/office/drawing/2014/main" id="{EFE970F3-2E9F-4A32-980F-061C7121093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6317"/>
            <a:ext cx="3048000" cy="66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073E02-238C-4246-B14D-63481DD503A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108856"/>
            <a:ext cx="1700460" cy="666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FDA0C-5EFE-47A4-B088-61CE4FD1FE5E}"/>
              </a:ext>
            </a:extLst>
          </p:cNvPr>
          <p:cNvSpPr txBox="1"/>
          <p:nvPr/>
        </p:nvSpPr>
        <p:spPr>
          <a:xfrm>
            <a:off x="1371600" y="144648"/>
            <a:ext cx="1380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717073"/>
                </a:solidFill>
                <a:latin typeface="+mj-lt"/>
                <a:cs typeface="Gotham Book" pitchFamily="50" charset="0"/>
              </a:rPr>
              <a:t>GLRI</a:t>
            </a:r>
            <a:r>
              <a:rPr lang="en-US" sz="12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 FUNDING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FA7D6-DB84-4717-987F-6CA7E584F9E6}"/>
              </a:ext>
            </a:extLst>
          </p:cNvPr>
          <p:cNvSpPr txBox="1"/>
          <p:nvPr/>
        </p:nvSpPr>
        <p:spPr>
          <a:xfrm>
            <a:off x="292084" y="1809750"/>
            <a:ext cx="951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D3D77-1521-4F60-87D9-F1775EEDB86A}"/>
              </a:ext>
            </a:extLst>
          </p:cNvPr>
          <p:cNvSpPr txBox="1"/>
          <p:nvPr/>
        </p:nvSpPr>
        <p:spPr>
          <a:xfrm>
            <a:off x="2099223" y="1809750"/>
            <a:ext cx="195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PROGRAM MANAGER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F36FF-CB8A-4F4B-8521-BF185DADFCC4}"/>
              </a:ext>
            </a:extLst>
          </p:cNvPr>
          <p:cNvSpPr txBox="1"/>
          <p:nvPr/>
        </p:nvSpPr>
        <p:spPr>
          <a:xfrm>
            <a:off x="152400" y="3047942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COLLABORATIVE AGENCIES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535E7C-829B-4072-92D0-756DB2BA7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96" y="440959"/>
            <a:ext cx="983408" cy="983408"/>
          </a:xfrm>
          <a:prstGeom prst="rect">
            <a:avLst/>
          </a:prstGeom>
        </p:spPr>
      </p:pic>
      <p:pic>
        <p:nvPicPr>
          <p:cNvPr id="19" name="Picture 18" descr="A black sign with white text&#10;&#10;Description automatically generated">
            <a:extLst>
              <a:ext uri="{FF2B5EF4-FFF2-40B4-BE49-F238E27FC236}">
                <a16:creationId xmlns:a16="http://schemas.microsoft.com/office/drawing/2014/main" id="{55B946F9-60C0-4AD7-B1FF-BF2791D5C0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78" y="523315"/>
            <a:ext cx="4251197" cy="3274385"/>
          </a:xfrm>
          <a:prstGeom prst="rect">
            <a:avLst/>
          </a:prstGeom>
        </p:spPr>
      </p:pic>
      <p:pic>
        <p:nvPicPr>
          <p:cNvPr id="23" name="Picture 22" descr="A picture containing object, food, drawing&#10;&#10;Description automatically generated">
            <a:extLst>
              <a:ext uri="{FF2B5EF4-FFF2-40B4-BE49-F238E27FC236}">
                <a16:creationId xmlns:a16="http://schemas.microsoft.com/office/drawing/2014/main" id="{0AA45647-BF4F-4F7E-AC69-455B1DDBBC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51" y="3797700"/>
            <a:ext cx="889497" cy="9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5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3E3D164B-FE2F-4DA9-8BFE-087B573F7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" y="0"/>
            <a:ext cx="8965582" cy="4857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857750"/>
          </a:xfrm>
          <a:prstGeom prst="rect">
            <a:avLst/>
          </a:prstGeom>
          <a:solidFill>
            <a:srgbClr val="5A5A5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3916" y="1237893"/>
            <a:ext cx="81114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Brandenburg Park is a 17-acre parcel positioned along the shore of Anchor Bay</a:t>
            </a:r>
          </a:p>
          <a:p>
            <a:endParaRPr lang="en-US" sz="1600" dirty="0">
              <a:solidFill>
                <a:schemeClr val="bg1"/>
              </a:solidFill>
              <a:cs typeface="Gotham Book" pitchFamily="50" charset="0"/>
            </a:endParaRPr>
          </a:p>
          <a:p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The park’s 500-foot pier is one of the only few in Metro Detroit from which individuals can fish and view wildlife</a:t>
            </a:r>
          </a:p>
          <a:p>
            <a:endParaRPr lang="en-US" sz="1600" dirty="0">
              <a:solidFill>
                <a:schemeClr val="bg1"/>
              </a:solidFill>
              <a:cs typeface="Gotham Book" pitchFamily="50" charset="0"/>
            </a:endParaRPr>
          </a:p>
          <a:p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Approximately $890,000 is available for the project through the GLRI, a regional program that is supporting implementation of a comprehensive restoration plan for the Great Lakes</a:t>
            </a:r>
          </a:p>
          <a:p>
            <a:endParaRPr lang="en-US" sz="1600" dirty="0">
              <a:solidFill>
                <a:schemeClr val="bg1"/>
              </a:solidFill>
              <a:cs typeface="Gotham Book" pitchFamily="50" charset="0"/>
            </a:endParaRPr>
          </a:p>
          <a:p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Funding for the project is provided by NOAA through a regional partnership with the Great Lakes Commission and is being managed locally by Chesterfield Township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5A5B34-682D-45FC-A070-4B299A1AF745}"/>
              </a:ext>
            </a:extLst>
          </p:cNvPr>
          <p:cNvCxnSpPr>
            <a:cxnSpLocks/>
          </p:cNvCxnSpPr>
          <p:nvPr/>
        </p:nvCxnSpPr>
        <p:spPr>
          <a:xfrm>
            <a:off x="609600" y="1352550"/>
            <a:ext cx="0" cy="2590800"/>
          </a:xfrm>
          <a:prstGeom prst="line">
            <a:avLst/>
          </a:prstGeom>
          <a:ln w="1905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FDE813-1C71-418F-8A02-F6F9B8BD2AAA}"/>
              </a:ext>
            </a:extLst>
          </p:cNvPr>
          <p:cNvSpPr txBox="1"/>
          <p:nvPr/>
        </p:nvSpPr>
        <p:spPr>
          <a:xfrm>
            <a:off x="457200" y="285750"/>
            <a:ext cx="6942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Gotham Bold" pitchFamily="50" charset="0"/>
              </a:rPr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00741863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6"/>
          <a:stretch/>
        </p:blipFill>
        <p:spPr>
          <a:xfrm>
            <a:off x="-304800" y="-13103"/>
            <a:ext cx="10144125" cy="4870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CURRENT CONDITION OF THE SHORELINE</a:t>
            </a:r>
          </a:p>
        </p:txBody>
      </p:sp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D8CD1B60-B1A4-43F1-B7A7-F48CFD8043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"/>
          <a:stretch/>
        </p:blipFill>
        <p:spPr>
          <a:xfrm>
            <a:off x="492228" y="594089"/>
            <a:ext cx="8159544" cy="418746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185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698D4-E0B7-4690-9D47-7F32D0AF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-1409" r="751" b="28170"/>
          <a:stretch/>
        </p:blipFill>
        <p:spPr>
          <a:xfrm>
            <a:off x="-381000" y="-95250"/>
            <a:ext cx="10144125" cy="495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F79627-D75D-41B2-9856-6F3C020BD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22826"/>
          <a:stretch/>
        </p:blipFill>
        <p:spPr>
          <a:xfrm>
            <a:off x="228600" y="1200150"/>
            <a:ext cx="7469243" cy="34729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B0ADA-0CD1-4130-BB04-EE291A2A0C89}"/>
              </a:ext>
            </a:extLst>
          </p:cNvPr>
          <p:cNvSpPr txBox="1"/>
          <p:nvPr/>
        </p:nvSpPr>
        <p:spPr>
          <a:xfrm>
            <a:off x="1789878" y="240753"/>
            <a:ext cx="556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otham Book" pitchFamily="50" charset="0"/>
              </a:rPr>
              <a:t>CURRENT CONDITION OF THE SHORELINE</a:t>
            </a:r>
          </a:p>
        </p:txBody>
      </p:sp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2100C837-E7D0-4ED6-9A41-5F07EB16F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62" y="756174"/>
            <a:ext cx="3454399" cy="25908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5588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5" t="11287" r="2375" b="10561"/>
          <a:stretch/>
        </p:blipFill>
        <p:spPr>
          <a:xfrm>
            <a:off x="-228600" y="-781051"/>
            <a:ext cx="9524999" cy="56388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9D516E-D2F4-4CCF-8818-17F597D5C793}"/>
              </a:ext>
            </a:extLst>
          </p:cNvPr>
          <p:cNvSpPr/>
          <p:nvPr/>
        </p:nvSpPr>
        <p:spPr>
          <a:xfrm>
            <a:off x="0" y="-95250"/>
            <a:ext cx="9144000" cy="4953000"/>
          </a:xfrm>
          <a:prstGeom prst="rect">
            <a:avLst/>
          </a:prstGeom>
          <a:solidFill>
            <a:srgbClr val="5A5A5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804" y="336680"/>
            <a:ext cx="4123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Gotham Bold" pitchFamily="50" charset="0"/>
              </a:rPr>
              <a:t>Project Highlights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594" y="824786"/>
            <a:ext cx="8318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Gotham Book" pitchFamily="50" charset="0"/>
              </a:rPr>
              <a:t>The primary goal of the project is to </a:t>
            </a:r>
            <a:r>
              <a:rPr lang="en-US" sz="1400" b="1" dirty="0">
                <a:solidFill>
                  <a:schemeClr val="bg1"/>
                </a:solidFill>
                <a:cs typeface="Gotham Book" pitchFamily="50" charset="0"/>
              </a:rPr>
              <a:t>improve habitat for fish and wildlife</a:t>
            </a:r>
            <a:r>
              <a:rPr lang="en-US" sz="1400" dirty="0">
                <a:solidFill>
                  <a:schemeClr val="bg1"/>
                </a:solidFill>
                <a:cs typeface="Gotham Book" pitchFamily="50" charset="0"/>
              </a:rPr>
              <a:t> by naturalizing the shoreline and installing protective breakwater structures in the bay </a:t>
            </a:r>
          </a:p>
          <a:p>
            <a:endParaRPr lang="en-US" sz="14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B22255-8876-42D8-AA48-A2D910C00DB4}"/>
              </a:ext>
            </a:extLst>
          </p:cNvPr>
          <p:cNvSpPr/>
          <p:nvPr/>
        </p:nvSpPr>
        <p:spPr>
          <a:xfrm>
            <a:off x="4523224" y="1749678"/>
            <a:ext cx="4163576" cy="2598251"/>
          </a:xfrm>
          <a:prstGeom prst="roundRect">
            <a:avLst/>
          </a:prstGeom>
          <a:solidFill>
            <a:srgbClr val="FFC000">
              <a:alpha val="7000"/>
            </a:srgbClr>
          </a:solidFill>
          <a:ln w="50800">
            <a:solidFill>
              <a:srgbClr val="EEB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8F1FED-BDE0-49BE-A38A-B47F6C3B299E}"/>
              </a:ext>
            </a:extLst>
          </p:cNvPr>
          <p:cNvSpPr txBox="1"/>
          <p:nvPr/>
        </p:nvSpPr>
        <p:spPr>
          <a:xfrm>
            <a:off x="4653907" y="1866889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  <a:cs typeface="Gotham Bold" pitchFamily="50" charset="0"/>
              </a:rPr>
              <a:t>Activities include:</a:t>
            </a:r>
          </a:p>
          <a:p>
            <a:endParaRPr lang="en-US" sz="8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Restore 740 linear feet of hardened shoreline to replace the existing failing seawall and 1.5 acres of near shore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Install rocky breakwater structures along the shoreline to protect wildlife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dobe Garamond Pro" panose="02020502060506020403" pitchFamily="18" charset="0"/>
              </a:rPr>
              <a:t>Provide pre- and post-restoration monitoring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pic>
        <p:nvPicPr>
          <p:cNvPr id="1026" name="Picture 1" descr="image002">
            <a:extLst>
              <a:ext uri="{FF2B5EF4-FFF2-40B4-BE49-F238E27FC236}">
                <a16:creationId xmlns:a16="http://schemas.microsoft.com/office/drawing/2014/main" id="{0439A1CA-33C3-45EE-A0EA-0D2A4385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1812"/>
            <a:ext cx="3847717" cy="2543197"/>
          </a:xfrm>
          <a:prstGeom prst="rect">
            <a:avLst/>
          </a:prstGeom>
          <a:noFill/>
          <a:ln w="47625">
            <a:solidFill>
              <a:srgbClr val="EEB1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2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4" b="16962"/>
          <a:stretch/>
        </p:blipFill>
        <p:spPr>
          <a:xfrm>
            <a:off x="0" y="-14289"/>
            <a:ext cx="9144000" cy="28908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95246"/>
            <a:ext cx="9144000" cy="2971796"/>
          </a:xfrm>
          <a:prstGeom prst="rect">
            <a:avLst/>
          </a:prstGeom>
          <a:solidFill>
            <a:srgbClr val="717073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758" y="47232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Gotham Bold" pitchFamily="50" charset="0"/>
              </a:rPr>
              <a:t>Project Benefits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2339572"/>
            <a:ext cx="239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alpha val="68000"/>
                  </a:schemeClr>
                </a:solidFill>
                <a:latin typeface="+mj-lt"/>
                <a:cs typeface="Gotham Bold" pitchFamily="50" charset="0"/>
              </a:rPr>
              <a:t>ENVIRONMENTAL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96641"/>
            <a:ext cx="1367032" cy="16030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86" y="596641"/>
            <a:ext cx="1391745" cy="1619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45" y="596641"/>
            <a:ext cx="1005472" cy="1619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00558" y="228743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alpha val="68000"/>
                  </a:schemeClr>
                </a:solidFill>
                <a:latin typeface="+mj-lt"/>
                <a:cs typeface="Gotham Bold" pitchFamily="50" charset="0"/>
              </a:rPr>
              <a:t>ECONOMIC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8669" y="2287433"/>
            <a:ext cx="176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alpha val="68000"/>
                  </a:schemeClr>
                </a:solidFill>
                <a:latin typeface="+mj-lt"/>
                <a:cs typeface="Gotham Bold" pitchFamily="50" charset="0"/>
              </a:rPr>
              <a:t>COMMUNITY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94BF7A-365F-4C03-94F7-773427E19D74}"/>
              </a:ext>
            </a:extLst>
          </p:cNvPr>
          <p:cNvCxnSpPr/>
          <p:nvPr/>
        </p:nvCxnSpPr>
        <p:spPr>
          <a:xfrm>
            <a:off x="-152400" y="2876550"/>
            <a:ext cx="9677400" cy="0"/>
          </a:xfrm>
          <a:prstGeom prst="line">
            <a:avLst/>
          </a:prstGeom>
          <a:ln w="38100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DB18BEF-6DE4-42F7-9EED-655AE0E34BD7}"/>
              </a:ext>
            </a:extLst>
          </p:cNvPr>
          <p:cNvSpPr txBox="1"/>
          <p:nvPr/>
        </p:nvSpPr>
        <p:spPr>
          <a:xfrm>
            <a:off x="211116" y="3152295"/>
            <a:ext cx="295412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Create Fish and Wildlife Habitat</a:t>
            </a:r>
          </a:p>
          <a:p>
            <a:pPr algn="ctr"/>
            <a:endParaRPr lang="en-US" sz="1300" dirty="0">
              <a:solidFill>
                <a:srgbClr val="717073"/>
              </a:solidFill>
              <a:latin typeface="+mj-lt"/>
              <a:cs typeface="Gotham Book" pitchFamily="50" charset="0"/>
            </a:endParaRPr>
          </a:p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Improve Hydrologic Connectivity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8B5778-7B65-4C35-AA50-092386A7F699}"/>
              </a:ext>
            </a:extLst>
          </p:cNvPr>
          <p:cNvSpPr txBox="1"/>
          <p:nvPr/>
        </p:nvSpPr>
        <p:spPr>
          <a:xfrm>
            <a:off x="3116044" y="3152302"/>
            <a:ext cx="28838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Improve Sport Fishing</a:t>
            </a:r>
          </a:p>
          <a:p>
            <a:pPr algn="ctr"/>
            <a:endParaRPr lang="en-US" sz="1300" dirty="0">
              <a:solidFill>
                <a:srgbClr val="717073"/>
              </a:solidFill>
              <a:latin typeface="+mj-lt"/>
              <a:cs typeface="Gotham Book" pitchFamily="50" charset="0"/>
            </a:endParaRPr>
          </a:p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Tourism</a:t>
            </a:r>
          </a:p>
          <a:p>
            <a:pPr algn="ctr"/>
            <a:endParaRPr lang="en-US" sz="1300" dirty="0">
              <a:solidFill>
                <a:srgbClr val="717073"/>
              </a:solidFill>
              <a:latin typeface="+mj-lt"/>
              <a:cs typeface="Gotham Book" pitchFamily="50" charset="0"/>
            </a:endParaRPr>
          </a:p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Recreation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89D7B-B5AD-44C0-901A-DAF4E4E9EF58}"/>
              </a:ext>
            </a:extLst>
          </p:cNvPr>
          <p:cNvSpPr txBox="1"/>
          <p:nvPr/>
        </p:nvSpPr>
        <p:spPr>
          <a:xfrm>
            <a:off x="6170534" y="3152302"/>
            <a:ext cx="28838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Safer Shoreline</a:t>
            </a:r>
          </a:p>
          <a:p>
            <a:pPr algn="ctr"/>
            <a:endParaRPr lang="en-US" sz="1300" dirty="0">
              <a:solidFill>
                <a:srgbClr val="717073"/>
              </a:solidFill>
              <a:latin typeface="+mj-lt"/>
              <a:cs typeface="Gotham Book" pitchFamily="50" charset="0"/>
            </a:endParaRPr>
          </a:p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Improve Fishing Access</a:t>
            </a:r>
          </a:p>
          <a:p>
            <a:pPr algn="ctr"/>
            <a:endParaRPr lang="en-US" sz="1300" dirty="0">
              <a:solidFill>
                <a:srgbClr val="717073"/>
              </a:solidFill>
              <a:latin typeface="+mj-lt"/>
              <a:cs typeface="Gotham Book" pitchFamily="50" charset="0"/>
            </a:endParaRPr>
          </a:p>
          <a:p>
            <a:pPr algn="ctr"/>
            <a:r>
              <a:rPr lang="en-US" sz="1300" dirty="0">
                <a:solidFill>
                  <a:srgbClr val="717073"/>
                </a:solidFill>
                <a:latin typeface="+mj-lt"/>
                <a:cs typeface="Gotham Book" pitchFamily="50" charset="0"/>
              </a:rPr>
              <a:t>Kayak Launch Site</a:t>
            </a:r>
          </a:p>
        </p:txBody>
      </p:sp>
    </p:spTree>
    <p:extLst>
      <p:ext uri="{BB962C8B-B14F-4D97-AF65-F5344CB8AC3E}">
        <p14:creationId xmlns:p14="http://schemas.microsoft.com/office/powerpoint/2010/main" val="311406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ain traveling down tracks next to a body of water&#10;&#10;Description automatically generated">
            <a:extLst>
              <a:ext uri="{FF2B5EF4-FFF2-40B4-BE49-F238E27FC236}">
                <a16:creationId xmlns:a16="http://schemas.microsoft.com/office/drawing/2014/main" id="{F3EB66FC-460A-4ABA-AFA6-82D021445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6"/>
          <a:stretch/>
        </p:blipFill>
        <p:spPr>
          <a:xfrm>
            <a:off x="0" y="-171450"/>
            <a:ext cx="9296400" cy="502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28600" y="-247650"/>
            <a:ext cx="9677399" cy="5105400"/>
          </a:xfrm>
          <a:prstGeom prst="rect">
            <a:avLst/>
          </a:prstGeom>
          <a:solidFill>
            <a:srgbClr val="717073">
              <a:alpha val="7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1862234"/>
            <a:ext cx="5181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Design plans are approaching 90%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Funded 70/30 by Great Lakes Restoration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  <a:cs typeface="Gotham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cs typeface="Gotham Book" pitchFamily="50" charset="0"/>
              </a:rPr>
              <a:t>A Joint Permit Application was submitted in June 2019 to EGLE and is under review by the US Army Corps of Engineers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9510" y="915583"/>
            <a:ext cx="4836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Gotham Bold" pitchFamily="50" charset="0"/>
              </a:rPr>
              <a:t>PROJECT DESIGN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57FA5B-B801-4D32-BD20-F2C020049114}"/>
              </a:ext>
            </a:extLst>
          </p:cNvPr>
          <p:cNvCxnSpPr>
            <a:cxnSpLocks/>
          </p:cNvCxnSpPr>
          <p:nvPr/>
        </p:nvCxnSpPr>
        <p:spPr>
          <a:xfrm>
            <a:off x="2286000" y="1962150"/>
            <a:ext cx="0" cy="1295400"/>
          </a:xfrm>
          <a:prstGeom prst="line">
            <a:avLst/>
          </a:prstGeom>
          <a:ln w="28575">
            <a:solidFill>
              <a:srgbClr val="EEB1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08994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M-Advisors-PPT-Pro" id="{07B0BB57-C8EB-4E88-AEF2-6E33710F6AEA}" vid="{5E9CBB92-9653-4370-8C3F-49B6EF7293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1135</TotalTime>
  <Words>545</Words>
  <Application>Microsoft Office PowerPoint</Application>
  <PresentationFormat>On-screen Show (16:9)</PresentationFormat>
  <Paragraphs>153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Gotham Bold</vt:lpstr>
      <vt:lpstr>Arial</vt:lpstr>
      <vt:lpstr>Adobe Garamond Pro</vt:lpstr>
      <vt:lpstr>Gotham Medium</vt:lpstr>
      <vt:lpstr>Calibri</vt:lpstr>
      <vt:lpstr>Office Theme</vt:lpstr>
      <vt:lpstr>PowerPoint Presentation</vt:lpstr>
      <vt:lpstr>PowerPoint Presentation</vt:lpstr>
      <vt:lpstr>PROJECT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SCHEDULE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Siklich</dc:creator>
  <cp:lastModifiedBy>Jillian Estrada</cp:lastModifiedBy>
  <cp:revision>77</cp:revision>
  <dcterms:created xsi:type="dcterms:W3CDTF">2019-09-26T13:31:20Z</dcterms:created>
  <dcterms:modified xsi:type="dcterms:W3CDTF">2019-10-16T16:19:15Z</dcterms:modified>
</cp:coreProperties>
</file>