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  <p:sldMasterId id="2147483852" r:id="rId2"/>
    <p:sldMasterId id="2147483868" r:id="rId3"/>
    <p:sldMasterId id="2147483880" r:id="rId4"/>
  </p:sldMasterIdLst>
  <p:notesMasterIdLst>
    <p:notesMasterId r:id="rId52"/>
  </p:notesMasterIdLst>
  <p:handoutMasterIdLst>
    <p:handoutMasterId r:id="rId53"/>
  </p:handoutMasterIdLst>
  <p:sldIdLst>
    <p:sldId id="256" r:id="rId5"/>
    <p:sldId id="272" r:id="rId6"/>
    <p:sldId id="273" r:id="rId7"/>
    <p:sldId id="286" r:id="rId8"/>
    <p:sldId id="284" r:id="rId9"/>
    <p:sldId id="282" r:id="rId10"/>
    <p:sldId id="285" r:id="rId11"/>
    <p:sldId id="335" r:id="rId12"/>
    <p:sldId id="450" r:id="rId13"/>
    <p:sldId id="451" r:id="rId14"/>
    <p:sldId id="437" r:id="rId15"/>
    <p:sldId id="454" r:id="rId16"/>
    <p:sldId id="452" r:id="rId17"/>
    <p:sldId id="455" r:id="rId18"/>
    <p:sldId id="456" r:id="rId19"/>
    <p:sldId id="458" r:id="rId20"/>
    <p:sldId id="462" r:id="rId21"/>
    <p:sldId id="461" r:id="rId22"/>
    <p:sldId id="459" r:id="rId23"/>
    <p:sldId id="463" r:id="rId24"/>
    <p:sldId id="453" r:id="rId25"/>
    <p:sldId id="351" r:id="rId26"/>
    <p:sldId id="355" r:id="rId27"/>
    <p:sldId id="354" r:id="rId28"/>
    <p:sldId id="360" r:id="rId29"/>
    <p:sldId id="372" r:id="rId30"/>
    <p:sldId id="358" r:id="rId31"/>
    <p:sldId id="363" r:id="rId32"/>
    <p:sldId id="364" r:id="rId33"/>
    <p:sldId id="365" r:id="rId34"/>
    <p:sldId id="366" r:id="rId35"/>
    <p:sldId id="367" r:id="rId36"/>
    <p:sldId id="373" r:id="rId37"/>
    <p:sldId id="356" r:id="rId38"/>
    <p:sldId id="359" r:id="rId39"/>
    <p:sldId id="323" r:id="rId40"/>
    <p:sldId id="315" r:id="rId41"/>
    <p:sldId id="316" r:id="rId42"/>
    <p:sldId id="317" r:id="rId43"/>
    <p:sldId id="318" r:id="rId44"/>
    <p:sldId id="464" r:id="rId45"/>
    <p:sldId id="319" r:id="rId46"/>
    <p:sldId id="322" r:id="rId47"/>
    <p:sldId id="320" r:id="rId48"/>
    <p:sldId id="321" r:id="rId49"/>
    <p:sldId id="277" r:id="rId50"/>
    <p:sldId id="27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5D20"/>
    <a:srgbClr val="B5DCE7"/>
    <a:srgbClr val="C7D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6532" autoAdjust="0"/>
  </p:normalViewPr>
  <p:slideViewPr>
    <p:cSldViewPr snapToGrid="0">
      <p:cViewPr varScale="1">
        <p:scale>
          <a:sx n="69" d="100"/>
          <a:sy n="69" d="100"/>
        </p:scale>
        <p:origin x="576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3/22/2019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3/22/2019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06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C487D-E38B-444A-A8D9-A3853809DE0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EAE3E-8E6D-4E16-8186-52B6A78E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17, 2018 Authority Meeting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25CFB6B-6659-4B0E-A593-142B5CB3E432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 Items - PPT Slides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983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1650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A27EA-3132-48BD-94D1-C9EDB93B06B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21046-92C7-4B76-B4A1-FDABAC430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17, 2018 Authority Meeting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1FCC4165-B2ED-44E5-9E8A-D6AED72DD014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 Items - PPT Slides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100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2AAF6-B029-4B88-8504-1ADBDC4157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CIFA - November 6, 2018</a:t>
            </a:r>
          </a:p>
        </p:txBody>
      </p:sp>
    </p:spTree>
    <p:extLst>
      <p:ext uri="{BB962C8B-B14F-4D97-AF65-F5344CB8AC3E}">
        <p14:creationId xmlns:p14="http://schemas.microsoft.com/office/powerpoint/2010/main" val="161726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95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40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12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26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67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95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B3F29-C53F-42F5-A2AA-FFFD0C29932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345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B3F29-C53F-42F5-A2AA-FFFD0C29932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584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B3F29-C53F-42F5-A2AA-FFFD0C29932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93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3/22/2019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3/22/2019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OGPPT_Cupploa_nochimney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267712"/>
            <a:ext cx="12192000" cy="4590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04801"/>
            <a:ext cx="103632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2267712"/>
          </a:xfrm>
          <a:prstGeom prst="rect">
            <a:avLst/>
          </a:prstGeom>
          <a:solidFill>
            <a:srgbClr val="CF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362200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9600" y="5791200"/>
            <a:ext cx="6807200" cy="685800"/>
          </a:xfrm>
          <a:prstGeom prst="rect">
            <a:avLst/>
          </a:prstGeom>
          <a:solidFill>
            <a:srgbClr val="518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47200" y="6489412"/>
            <a:ext cx="2540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prstClr val="white"/>
                </a:solidFill>
                <a:cs typeface="Tahoma" pitchFamily="34" charset="0"/>
              </a:rPr>
              <a:t>www.efc.sog.unc.edu</a:t>
            </a:r>
          </a:p>
        </p:txBody>
      </p:sp>
      <p:pic>
        <p:nvPicPr>
          <p:cNvPr id="18434" name="Picture 2" descr="https://www.sog.unc.edu/sites/www.sog.unc.edu/files/EFC_Logo_Small_H__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3" y="5886450"/>
            <a:ext cx="62992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51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421-E943-4ED8-8AB4-2F22ABDA0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1101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3601"/>
            <a:ext cx="12192000" cy="1362075"/>
          </a:xfrm>
          <a:solidFill>
            <a:srgbClr val="EDF6F9"/>
          </a:solidFill>
        </p:spPr>
        <p:txBody>
          <a:bodyPr anchor="ctr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421-E943-4ED8-8AB4-2F22ABDA0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8197" y="4953000"/>
            <a:ext cx="12210197" cy="14750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-18197" y="3495676"/>
            <a:ext cx="12210197" cy="1475097"/>
          </a:xfrm>
          <a:prstGeom prst="rect">
            <a:avLst/>
          </a:prstGeom>
          <a:solidFill>
            <a:srgbClr val="CFE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1052230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421-E943-4ED8-8AB4-2F22ABDA0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842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421-E943-4ED8-8AB4-2F22ABDA0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4593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421-E943-4ED8-8AB4-2F22ABDA0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5684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421-E943-4ED8-8AB4-2F22ABDA0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905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421-E943-4ED8-8AB4-2F22ABDA0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7356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3/22/2019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421-E943-4ED8-8AB4-2F22ABDA0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6730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421-E943-4ED8-8AB4-2F22ABDA0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56522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421-E943-4ED8-8AB4-2F22ABDA0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4752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OGPPT_Cupploa_nochimney.bmp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7712"/>
            <a:ext cx="12192000" cy="45902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2362200"/>
            <a:ext cx="11582400" cy="2438400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Environmental Finance Center</a:t>
            </a:r>
          </a:p>
          <a:p>
            <a:r>
              <a:rPr lang="en-US" dirty="0"/>
              <a:t>at the University of North Carolina School of Government</a:t>
            </a:r>
          </a:p>
          <a:p>
            <a:r>
              <a:rPr lang="en-US" dirty="0"/>
              <a:t>CB #3330, Knapp-Sanders Building</a:t>
            </a:r>
          </a:p>
          <a:p>
            <a:r>
              <a:rPr lang="en-US" dirty="0"/>
              <a:t>Chapel Hill, NC 27599-3330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9600" y="5791200"/>
            <a:ext cx="6807200" cy="685800"/>
          </a:xfrm>
          <a:prstGeom prst="rect">
            <a:avLst/>
          </a:prstGeom>
          <a:solidFill>
            <a:srgbClr val="518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8229600" y="6184612"/>
            <a:ext cx="3657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00" b="0" dirty="0">
                <a:solidFill>
                  <a:schemeClr val="bg1"/>
                </a:solidFill>
                <a:latin typeface="+mj-lt"/>
                <a:cs typeface="Tahoma" pitchFamily="34" charset="0"/>
              </a:rPr>
              <a:t>environmentalfinace.org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04800" y="274638"/>
            <a:ext cx="11277600" cy="1706562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500560899"/>
      </p:ext>
    </p:extLst>
  </p:cSld>
  <p:clrMapOvr>
    <a:masterClrMapping/>
  </p:clrMapOvr>
  <p:transition>
    <p:fade/>
  </p:transition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llage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5787090" y="1"/>
            <a:ext cx="6404916" cy="31728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3" y="1"/>
            <a:ext cx="5738288" cy="317288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8653055" y="3225936"/>
            <a:ext cx="3538949" cy="36320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6" y="3225936"/>
            <a:ext cx="2870199" cy="36320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920682" y="3225936"/>
            <a:ext cx="2817609" cy="36320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5790372" y="3225937"/>
            <a:ext cx="2813883" cy="36320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7273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E5559-45D7-4101-8858-484096126F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62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02421-E943-4ED8-8AB4-2F22ABDA0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3708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2438400"/>
            <a:ext cx="12192000" cy="457200"/>
          </a:xfrm>
          <a:prstGeom prst="rect">
            <a:avLst/>
          </a:prstGeom>
          <a:solidFill>
            <a:schemeClr val="accent1">
              <a:shade val="75000"/>
            </a:schemeClr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31" name="Rectangle 30"/>
          <p:cNvSpPr/>
          <p:nvPr/>
        </p:nvSpPr>
        <p:spPr>
          <a:xfrm>
            <a:off x="0" y="914400"/>
            <a:ext cx="12192000" cy="1524000"/>
          </a:xfrm>
          <a:prstGeom prst="rect">
            <a:avLst/>
          </a:prstGeom>
          <a:solidFill>
            <a:srgbClr val="000000">
              <a:alpha val="89800"/>
            </a:srgbClr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E8C5382-AD63-4C06-BE67-7D858BCB5714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222B99A-3A74-4336-B003-99BCBF1F9E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2476108"/>
            <a:ext cx="11074400" cy="381000"/>
          </a:xfrm>
        </p:spPr>
        <p:txBody>
          <a:bodyPr>
            <a:noAutofit/>
          </a:bodyPr>
          <a:lstStyle>
            <a:lvl1pPr marL="0" indent="0" algn="l">
              <a:buNone/>
              <a:defRPr sz="2000" spc="100" baseline="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11074400" cy="1295400"/>
          </a:xfrm>
        </p:spPr>
        <p:txBody>
          <a:bodyPr anchor="ctr" anchorCtr="0">
            <a:noAutofit/>
          </a:bodyPr>
          <a:lstStyle>
            <a:lvl1pPr algn="l">
              <a:defRPr sz="4800" cap="all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619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01926"/>
            <a:ext cx="12192000" cy="4572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E8C5382-AD63-4C06-BE67-7D858BCB5714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222B99A-3A74-4336-B003-99BCBF1F9E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8926"/>
            <a:ext cx="109728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676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4958864"/>
            <a:ext cx="12192000" cy="457200"/>
          </a:xfrm>
          <a:prstGeom prst="rect">
            <a:avLst/>
          </a:prstGeom>
          <a:solidFill>
            <a:schemeClr val="accent1">
              <a:shade val="75000"/>
            </a:schemeClr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7" name="Rectangle 26"/>
          <p:cNvSpPr/>
          <p:nvPr/>
        </p:nvSpPr>
        <p:spPr>
          <a:xfrm>
            <a:off x="0" y="3429000"/>
            <a:ext cx="12192000" cy="1527048"/>
          </a:xfrm>
          <a:prstGeom prst="rect">
            <a:avLst/>
          </a:prstGeom>
          <a:solidFill>
            <a:srgbClr val="000000"/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C5382-AD63-4C06-BE67-7D858BCB5714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B99A-3A74-4336-B003-99BCBF1F9E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>
              <a:buNone/>
              <a:defRPr sz="4200" b="0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457200"/>
          </a:xfrm>
        </p:spPr>
        <p:txBody>
          <a:bodyPr anchor="ctr"/>
          <a:lstStyle>
            <a:lvl1pPr>
              <a:buNone/>
              <a:defRPr sz="2000" spc="100" baseline="0">
                <a:solidFill>
                  <a:srgbClr val="FFFFFF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232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3/22/2019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01926"/>
            <a:ext cx="12192000" cy="4572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C5382-AD63-4C06-BE67-7D858BCB5714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B99A-3A74-4336-B003-99BCBF1F9E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831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B99A-3A74-4336-B003-99BCBF1F9E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C5382-AD63-4C06-BE67-7D858BCB5714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5386917" cy="838200"/>
          </a:xfrm>
          <a:solidFill>
            <a:schemeClr val="accent1">
              <a:alpha val="83000"/>
            </a:schemeClr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880" tIns="91440" bIns="9144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 b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quarter" idx="2"/>
          </p:nvPr>
        </p:nvSpPr>
        <p:spPr>
          <a:xfrm>
            <a:off x="609600" y="2220558"/>
            <a:ext cx="53848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20558"/>
            <a:ext cx="53848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71600"/>
            <a:ext cx="5386917" cy="838200"/>
          </a:xfrm>
          <a:solidFill>
            <a:schemeClr val="accent2">
              <a:alpha val="83000"/>
            </a:schemeClr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880" tIns="91440" bIns="9144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 b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3011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01926"/>
            <a:ext cx="12192000" cy="4572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C5382-AD63-4C06-BE67-7D858BCB5714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B99A-3A74-4336-B003-99BCBF1F9E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51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C5382-AD63-4C06-BE67-7D858BCB5714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B99A-3A74-4336-B003-99BCBF1F9E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50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3454400" cy="685800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/>
        </p:nvSpPr>
        <p:spPr>
          <a:xfrm>
            <a:off x="2085189" y="4337173"/>
            <a:ext cx="1369211" cy="1026906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18" name="Rectangle 17"/>
          <p:cNvSpPr/>
          <p:nvPr/>
        </p:nvSpPr>
        <p:spPr>
          <a:xfrm>
            <a:off x="0" y="381001"/>
            <a:ext cx="2844800" cy="2388889"/>
          </a:xfrm>
          <a:prstGeom prst="rect">
            <a:avLst/>
          </a:prstGeom>
          <a:solidFill>
            <a:schemeClr val="accent1">
              <a:tint val="90000"/>
              <a:satMod val="200000"/>
              <a:alpha val="7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19" name="Rectangle 18"/>
          <p:cNvSpPr/>
          <p:nvPr/>
        </p:nvSpPr>
        <p:spPr>
          <a:xfrm>
            <a:off x="1930401" y="0"/>
            <a:ext cx="1567071" cy="633656"/>
          </a:xfrm>
          <a:prstGeom prst="rect">
            <a:avLst/>
          </a:prstGeom>
          <a:solidFill>
            <a:schemeClr val="accent1">
              <a:tint val="60000"/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0" name="Oval 19"/>
          <p:cNvSpPr/>
          <p:nvPr/>
        </p:nvSpPr>
        <p:spPr>
          <a:xfrm>
            <a:off x="79205" y="1"/>
            <a:ext cx="3070396" cy="2378511"/>
          </a:xfrm>
          <a:prstGeom prst="ellipse">
            <a:avLst/>
          </a:prstGeom>
          <a:solidFill>
            <a:schemeClr val="accent1">
              <a:shade val="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accent2"/>
              </a:buClr>
              <a:buSzPct val="90000"/>
              <a:buFont typeface="Wingdings 2"/>
              <a:buChar char=""/>
            </a:pPr>
            <a:endParaRPr lang="en-US" sz="1800" dirty="0"/>
          </a:p>
        </p:txBody>
      </p:sp>
      <p:sp>
        <p:nvSpPr>
          <p:cNvPr id="21" name="Oval 20"/>
          <p:cNvSpPr/>
          <p:nvPr/>
        </p:nvSpPr>
        <p:spPr>
          <a:xfrm>
            <a:off x="0" y="3276600"/>
            <a:ext cx="1188101" cy="886968"/>
          </a:xfrm>
          <a:prstGeom prst="ellipse">
            <a:avLst/>
          </a:prstGeom>
          <a:solidFill>
            <a:schemeClr val="tx2">
              <a:alpha val="9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2" name="Oval 21"/>
          <p:cNvSpPr/>
          <p:nvPr/>
        </p:nvSpPr>
        <p:spPr>
          <a:xfrm>
            <a:off x="1057463" y="1721630"/>
            <a:ext cx="1870093" cy="1402570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3" name="Oval 22"/>
          <p:cNvSpPr/>
          <p:nvPr/>
        </p:nvSpPr>
        <p:spPr>
          <a:xfrm>
            <a:off x="812800" y="4038600"/>
            <a:ext cx="2072640" cy="1554480"/>
          </a:xfrm>
          <a:prstGeom prst="ellipse">
            <a:avLst/>
          </a:prstGeom>
          <a:solidFill>
            <a:schemeClr val="tx2">
              <a:alpha val="6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accent2"/>
              </a:buClr>
              <a:buSzPct val="90000"/>
              <a:buFont typeface="Wingdings 2"/>
              <a:buChar char=""/>
            </a:pPr>
            <a:endParaRPr lang="en-US" sz="1800" dirty="0"/>
          </a:p>
        </p:txBody>
      </p:sp>
      <p:sp>
        <p:nvSpPr>
          <p:cNvPr id="26" name="Oval 25"/>
          <p:cNvSpPr/>
          <p:nvPr/>
        </p:nvSpPr>
        <p:spPr>
          <a:xfrm>
            <a:off x="203200" y="2362200"/>
            <a:ext cx="609600" cy="457200"/>
          </a:xfrm>
          <a:prstGeom prst="ellipse">
            <a:avLst/>
          </a:prstGeom>
          <a:solidFill>
            <a:schemeClr val="bg2"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4" name="Oval 23"/>
          <p:cNvSpPr/>
          <p:nvPr/>
        </p:nvSpPr>
        <p:spPr>
          <a:xfrm>
            <a:off x="2336800" y="381000"/>
            <a:ext cx="609600" cy="457200"/>
          </a:xfrm>
          <a:prstGeom prst="ellipse">
            <a:avLst/>
          </a:prstGeom>
          <a:solidFill>
            <a:schemeClr val="accent1">
              <a:shade val="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5" name="Oval 24"/>
          <p:cNvSpPr/>
          <p:nvPr/>
        </p:nvSpPr>
        <p:spPr>
          <a:xfrm>
            <a:off x="772160" y="2514600"/>
            <a:ext cx="2682240" cy="2011680"/>
          </a:xfrm>
          <a:prstGeom prst="ellipse">
            <a:avLst/>
          </a:prstGeom>
          <a:solidFill>
            <a:schemeClr val="bg2"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0" y="5715000"/>
            <a:ext cx="2133600" cy="1143000"/>
          </a:xfrm>
          <a:prstGeom prst="rect">
            <a:avLst/>
          </a:prstGeom>
          <a:solidFill>
            <a:schemeClr val="accent1">
              <a:shade val="75000"/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7" name="Oval 26"/>
          <p:cNvSpPr/>
          <p:nvPr/>
        </p:nvSpPr>
        <p:spPr>
          <a:xfrm>
            <a:off x="1764524" y="5875179"/>
            <a:ext cx="975360" cy="731520"/>
          </a:xfrm>
          <a:prstGeom prst="ellipse">
            <a:avLst/>
          </a:prstGeom>
          <a:solidFill>
            <a:schemeClr val="bg2"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/>
        </p:nvSpPr>
        <p:spPr>
          <a:xfrm>
            <a:off x="41293" y="5212570"/>
            <a:ext cx="2193907" cy="1645430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C5382-AD63-4C06-BE67-7D858BCB5714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7144"/>
            <a:ext cx="45720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7264" y="6318504"/>
            <a:ext cx="158496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22B99A-3A74-4336-B003-99BCBF1F9E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3657600" y="228600"/>
            <a:ext cx="83312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02336" y="1600200"/>
            <a:ext cx="2743200" cy="3733800"/>
          </a:xfrm>
        </p:spPr>
        <p:txBody>
          <a:bodyPr tIns="45720" bIns="45720"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402336" y="384048"/>
            <a:ext cx="2743200" cy="11430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solidFill>
                  <a:srgbClr val="FFFFFF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283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3454400" cy="685800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6" name="Oval 25"/>
          <p:cNvSpPr/>
          <p:nvPr/>
        </p:nvSpPr>
        <p:spPr>
          <a:xfrm>
            <a:off x="2085189" y="4337173"/>
            <a:ext cx="1369211" cy="1026906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7" name="Rectangle 26"/>
          <p:cNvSpPr/>
          <p:nvPr/>
        </p:nvSpPr>
        <p:spPr>
          <a:xfrm>
            <a:off x="0" y="381001"/>
            <a:ext cx="2844800" cy="2388889"/>
          </a:xfrm>
          <a:prstGeom prst="rect">
            <a:avLst/>
          </a:prstGeom>
          <a:solidFill>
            <a:schemeClr val="accent1">
              <a:tint val="90000"/>
              <a:satMod val="200000"/>
              <a:alpha val="7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8" name="Rectangle 27"/>
          <p:cNvSpPr/>
          <p:nvPr/>
        </p:nvSpPr>
        <p:spPr>
          <a:xfrm>
            <a:off x="1930401" y="0"/>
            <a:ext cx="1567071" cy="633656"/>
          </a:xfrm>
          <a:prstGeom prst="rect">
            <a:avLst/>
          </a:prstGeom>
          <a:solidFill>
            <a:schemeClr val="accent1">
              <a:tint val="60000"/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9" name="Oval 28"/>
          <p:cNvSpPr/>
          <p:nvPr/>
        </p:nvSpPr>
        <p:spPr>
          <a:xfrm>
            <a:off x="79205" y="1"/>
            <a:ext cx="3070396" cy="2378511"/>
          </a:xfrm>
          <a:prstGeom prst="ellipse">
            <a:avLst/>
          </a:prstGeom>
          <a:solidFill>
            <a:schemeClr val="accent1">
              <a:shade val="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accent2"/>
              </a:buClr>
              <a:buSzPct val="90000"/>
              <a:buFont typeface="Wingdings 2"/>
              <a:buChar char=""/>
            </a:pPr>
            <a:endParaRPr lang="en-US" sz="1800" dirty="0"/>
          </a:p>
        </p:txBody>
      </p:sp>
      <p:sp>
        <p:nvSpPr>
          <p:cNvPr id="30" name="Oval 29"/>
          <p:cNvSpPr/>
          <p:nvPr/>
        </p:nvSpPr>
        <p:spPr>
          <a:xfrm>
            <a:off x="0" y="3276600"/>
            <a:ext cx="1188101" cy="886968"/>
          </a:xfrm>
          <a:prstGeom prst="ellipse">
            <a:avLst/>
          </a:prstGeom>
          <a:solidFill>
            <a:schemeClr val="tx2">
              <a:alpha val="9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31" name="Oval 30"/>
          <p:cNvSpPr/>
          <p:nvPr/>
        </p:nvSpPr>
        <p:spPr>
          <a:xfrm>
            <a:off x="1057463" y="1721630"/>
            <a:ext cx="1870093" cy="1402570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32" name="Oval 31"/>
          <p:cNvSpPr/>
          <p:nvPr/>
        </p:nvSpPr>
        <p:spPr>
          <a:xfrm>
            <a:off x="812800" y="4038600"/>
            <a:ext cx="2072640" cy="1554480"/>
          </a:xfrm>
          <a:prstGeom prst="ellipse">
            <a:avLst/>
          </a:prstGeom>
          <a:solidFill>
            <a:schemeClr val="tx2">
              <a:alpha val="6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accent2"/>
              </a:buClr>
              <a:buSzPct val="90000"/>
              <a:buFont typeface="Wingdings 2"/>
              <a:buChar char=""/>
            </a:pPr>
            <a:endParaRPr lang="en-US" sz="1800" dirty="0"/>
          </a:p>
        </p:txBody>
      </p:sp>
      <p:sp>
        <p:nvSpPr>
          <p:cNvPr id="34" name="Oval 33"/>
          <p:cNvSpPr/>
          <p:nvPr/>
        </p:nvSpPr>
        <p:spPr>
          <a:xfrm>
            <a:off x="2336800" y="381000"/>
            <a:ext cx="609600" cy="457200"/>
          </a:xfrm>
          <a:prstGeom prst="ellipse">
            <a:avLst/>
          </a:prstGeom>
          <a:solidFill>
            <a:schemeClr val="accent1">
              <a:shade val="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35" name="Oval 34"/>
          <p:cNvSpPr/>
          <p:nvPr/>
        </p:nvSpPr>
        <p:spPr>
          <a:xfrm>
            <a:off x="772160" y="2514600"/>
            <a:ext cx="2682240" cy="2011680"/>
          </a:xfrm>
          <a:prstGeom prst="ellipse">
            <a:avLst/>
          </a:prstGeom>
          <a:solidFill>
            <a:schemeClr val="bg2"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36" name="Rectangle 35"/>
          <p:cNvSpPr/>
          <p:nvPr/>
        </p:nvSpPr>
        <p:spPr>
          <a:xfrm>
            <a:off x="0" y="5715000"/>
            <a:ext cx="2133600" cy="1143000"/>
          </a:xfrm>
          <a:prstGeom prst="rect">
            <a:avLst/>
          </a:prstGeom>
          <a:solidFill>
            <a:schemeClr val="accent1">
              <a:shade val="75000"/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37" name="Oval 36"/>
          <p:cNvSpPr/>
          <p:nvPr/>
        </p:nvSpPr>
        <p:spPr>
          <a:xfrm>
            <a:off x="1764524" y="5875179"/>
            <a:ext cx="975360" cy="731520"/>
          </a:xfrm>
          <a:prstGeom prst="ellipse">
            <a:avLst/>
          </a:prstGeom>
          <a:solidFill>
            <a:schemeClr val="bg2"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38" name="Oval 37"/>
          <p:cNvSpPr/>
          <p:nvPr/>
        </p:nvSpPr>
        <p:spPr>
          <a:xfrm>
            <a:off x="41293" y="5212570"/>
            <a:ext cx="2193907" cy="1645430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1" name="Oval 20"/>
          <p:cNvSpPr/>
          <p:nvPr/>
        </p:nvSpPr>
        <p:spPr>
          <a:xfrm>
            <a:off x="203200" y="2362200"/>
            <a:ext cx="609600" cy="457200"/>
          </a:xfrm>
          <a:prstGeom prst="ellipse">
            <a:avLst/>
          </a:prstGeom>
          <a:solidFill>
            <a:schemeClr val="bg2"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C5382-AD63-4C06-BE67-7D858BCB5714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7264" y="6318504"/>
            <a:ext cx="158496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22B99A-3A74-4336-B003-99BCBF1F9E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2743200" cy="11430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solidFill>
                  <a:srgbClr val="FFFFFF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54400" y="0"/>
            <a:ext cx="8737600" cy="5943600"/>
          </a:xfrm>
          <a:solidFill>
            <a:schemeClr val="bg2"/>
          </a:solidFill>
        </p:spPr>
        <p:txBody>
          <a:bodyPr/>
          <a:lstStyle>
            <a:lvl1pPr>
              <a:buNone/>
              <a:defRPr sz="32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1600200"/>
            <a:ext cx="2743200" cy="4267200"/>
          </a:xfrm>
        </p:spPr>
        <p:txBody>
          <a:bodyPr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FontTx/>
              <a:buNone/>
              <a:defRPr sz="1600" b="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260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C5382-AD63-4C06-BE67-7D858BCB5714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B99A-3A74-4336-B003-99BCBF1F9E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293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C5382-AD63-4C06-BE67-7D858BCB5714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B99A-3A74-4336-B003-99BCBF1F9E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21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AAF75A61-885A-49CE-94C2-1DADF7F55A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6EE85-49DC-4CC2-8F28-F2BA3E3A7C39}" type="datetime1">
              <a:rPr lang="en-US" smtClean="0"/>
              <a:t>3/22/2019</a:t>
            </a:fld>
            <a:endParaRPr lang="en-US" dirty="0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1D0FDB78-3A1D-47C6-AA4F-E3AF7FF386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786A0BD1-EC29-4070-9733-DD2122E224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66398A9-E26D-46D3-95DC-6F7CB053BFF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017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5E22B777-27B7-4399-A8E5-C5D7276618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2403C-E8F8-4859-A1E6-578787754C3C}" type="datetime1">
              <a:rPr lang="en-US" smtClean="0"/>
              <a:t>3/22/2019</a:t>
            </a:fld>
            <a:endParaRPr lang="en-US" dirty="0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54A0BCFD-8F62-4677-A79A-0496B2A6FA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85ED9E94-72D8-4B75-94F4-0B8E8E3570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599" y="6381750"/>
            <a:ext cx="3454401" cy="476250"/>
          </a:xfrm>
          <a:ln/>
        </p:spPr>
        <p:txBody>
          <a:bodyPr/>
          <a:lstStyle>
            <a:lvl1pPr algn="r">
              <a:defRPr>
                <a:solidFill>
                  <a:schemeClr val="tx2">
                    <a:lumMod val="9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B96CD246-ABFA-4C30-A65D-7C2FE95851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9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3/22/2019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6076B2CB-0C5B-402E-97D6-0304E26D1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18BB8-87F8-42C7-976C-31167FE09A8F}" type="datetime1">
              <a:rPr lang="en-US" smtClean="0"/>
              <a:t>3/22/2019</a:t>
            </a:fld>
            <a:endParaRPr lang="en-US" dirty="0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7A2C4F33-225A-441C-8EB2-EC29F9D485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0FF18EE0-941B-43FA-9278-6BA72C3709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7C72C67-405D-4F3A-957D-336AAD50CF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66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2D1390F2-2FAF-4781-9547-247DC1B38D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C89BC-A995-45FF-BCBE-53AF90B21D5D}" type="datetime1">
              <a:rPr lang="en-US" smtClean="0"/>
              <a:t>3/22/2019</a:t>
            </a:fld>
            <a:endParaRPr lang="en-US" dirty="0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2ACC19B2-2CEE-4113-9803-2C5290B061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DE2EE6E4-438F-4189-A054-72C1AC615F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14A2FC5-6770-4214-8B71-30D33AC6DD4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975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71B57AA9-F010-419F-8B46-95F62A1C3B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38776-85A0-494B-9566-8F482910DF16}" type="datetime1">
              <a:rPr lang="en-US" smtClean="0"/>
              <a:t>3/22/2019</a:t>
            </a:fld>
            <a:endParaRPr lang="en-US" dirty="0"/>
          </a:p>
        </p:txBody>
      </p:sp>
      <p:sp>
        <p:nvSpPr>
          <p:cNvPr id="8" name="Rectangle 70">
            <a:extLst>
              <a:ext uri="{FF2B5EF4-FFF2-40B4-BE49-F238E27FC236}">
                <a16:creationId xmlns:a16="http://schemas.microsoft.com/office/drawing/2014/main" id="{B4D6E8A2-2449-4D37-8093-EBB31E93A6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71">
            <a:extLst>
              <a:ext uri="{FF2B5EF4-FFF2-40B4-BE49-F238E27FC236}">
                <a16:creationId xmlns:a16="http://schemas.microsoft.com/office/drawing/2014/main" id="{EF1BB666-51D0-4C5E-9508-A261A3363A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496B220-A447-4AB4-9895-33D6F23355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378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9">
            <a:extLst>
              <a:ext uri="{FF2B5EF4-FFF2-40B4-BE49-F238E27FC236}">
                <a16:creationId xmlns:a16="http://schemas.microsoft.com/office/drawing/2014/main" id="{25BFB088-84C4-4446-811A-29EC4B413A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F8A05-471D-4E2B-9628-5377182FD272}" type="datetime1">
              <a:rPr lang="en-US" smtClean="0"/>
              <a:t>3/22/2019</a:t>
            </a:fld>
            <a:endParaRPr lang="en-US" dirty="0"/>
          </a:p>
        </p:txBody>
      </p:sp>
      <p:sp>
        <p:nvSpPr>
          <p:cNvPr id="4" name="Rectangle 70">
            <a:extLst>
              <a:ext uri="{FF2B5EF4-FFF2-40B4-BE49-F238E27FC236}">
                <a16:creationId xmlns:a16="http://schemas.microsoft.com/office/drawing/2014/main" id="{24FEE122-7C42-4DCA-B7AF-377F19C909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71">
            <a:extLst>
              <a:ext uri="{FF2B5EF4-FFF2-40B4-BE49-F238E27FC236}">
                <a16:creationId xmlns:a16="http://schemas.microsoft.com/office/drawing/2014/main" id="{0501B92E-AFEC-4C96-A00E-C77826D005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99298F7-9D1F-484A-AD6B-D76DDE5E74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85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>
            <a:extLst>
              <a:ext uri="{FF2B5EF4-FFF2-40B4-BE49-F238E27FC236}">
                <a16:creationId xmlns:a16="http://schemas.microsoft.com/office/drawing/2014/main" id="{253D30C4-5239-4974-BA24-F5B7383AE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42C18-0C0F-4926-91C8-0948961C6498}" type="datetime1">
              <a:rPr lang="en-US" smtClean="0"/>
              <a:t>3/22/2019</a:t>
            </a:fld>
            <a:endParaRPr lang="en-US" dirty="0"/>
          </a:p>
        </p:txBody>
      </p:sp>
      <p:sp>
        <p:nvSpPr>
          <p:cNvPr id="3" name="Rectangle 70">
            <a:extLst>
              <a:ext uri="{FF2B5EF4-FFF2-40B4-BE49-F238E27FC236}">
                <a16:creationId xmlns:a16="http://schemas.microsoft.com/office/drawing/2014/main" id="{68F47565-3F02-4EA9-AC23-2380BFE201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D925939F-AD33-4853-B4C0-B0ED0F066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E7BA08E-1478-4016-82A7-82ECDC12C5A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617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5EAC1EC3-C0DC-4263-A7B9-BD885F27F7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0C64C-37C8-4DBD-A227-8EB92B71B00F}" type="datetime1">
              <a:rPr lang="en-US" smtClean="0"/>
              <a:t>3/22/2019</a:t>
            </a:fld>
            <a:endParaRPr lang="en-US" dirty="0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C812AA5C-9D3F-439C-8A1E-1C9794531B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A1E0DF72-8B80-4F1C-AD9C-53BB6DEB68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F1A8702-9013-4E82-B59B-17FC63CB42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836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03B19379-841F-4091-B89E-A6DD1D1710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D3661-68C9-44CD-A7F2-C01694629B1A}" type="datetime1">
              <a:rPr lang="en-US" smtClean="0"/>
              <a:t>3/22/2019</a:t>
            </a:fld>
            <a:endParaRPr lang="en-US" dirty="0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449CA142-6A9E-46B6-8E62-00F9DADE4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21EE5580-B795-40F5-8936-613688580F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FE660AC-0199-4D2E-8E02-9FAD03A594B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448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402B1A27-D93C-4C33-81EE-942840C430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50670-2E6B-4C5C-B322-87C07DF4E43C}" type="datetime1">
              <a:rPr lang="en-US" smtClean="0"/>
              <a:t>3/22/2019</a:t>
            </a:fld>
            <a:endParaRPr lang="en-US" dirty="0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73495C6C-8186-4000-95A1-01932B2567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80F73AA5-B7DD-43F0-90A3-C96AC5A1EF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C01CE15-938B-4A76-931D-3FB03AD0A7B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9952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B58A45B5-BB89-43E9-BDDF-44D09D5708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C7A0C-C785-41D5-BC93-36809B0C6158}" type="datetime1">
              <a:rPr lang="en-US" smtClean="0"/>
              <a:t>3/22/2019</a:t>
            </a:fld>
            <a:endParaRPr lang="en-US" dirty="0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6A3AF5CF-58ED-4161-9FCC-6AADC99706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2C29E0CF-9379-4F03-82E3-EC42983E1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FFEF1523-EF14-4725-A876-BD2AA0EBACF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3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3/22/2019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3/22/2019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3/22/2019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3/22/2019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3/22/2019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3/22/2019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PP_bottombar copy.png"/>
          <p:cNvPicPr>
            <a:picLocks noChangeAspect="1"/>
          </p:cNvPicPr>
          <p:nvPr/>
        </p:nvPicPr>
        <p:blipFill rotWithShape="1">
          <a:blip r:embed="rId17" cstate="print"/>
          <a:srcRect l="24052" t="-26011"/>
          <a:stretch/>
        </p:blipFill>
        <p:spPr>
          <a:xfrm>
            <a:off x="1" y="6324600"/>
            <a:ext cx="12190993" cy="5334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00801"/>
            <a:ext cx="284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02421-E943-4ED8-8AB4-2F22ABDA0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39"/>
          <p:cNvGrpSpPr/>
          <p:nvPr/>
        </p:nvGrpSpPr>
        <p:grpSpPr>
          <a:xfrm>
            <a:off x="5689600" y="6553200"/>
            <a:ext cx="6299200" cy="152400"/>
            <a:chOff x="4267200" y="6553200"/>
            <a:chExt cx="4724400" cy="152400"/>
          </a:xfrm>
        </p:grpSpPr>
        <p:sp>
          <p:nvSpPr>
            <p:cNvPr id="8" name="Rectangle 7"/>
            <p:cNvSpPr/>
            <p:nvPr userDrawn="1"/>
          </p:nvSpPr>
          <p:spPr bwMode="auto">
            <a:xfrm>
              <a:off x="5486400" y="6553200"/>
              <a:ext cx="152400" cy="152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9" name="Rectangle 8"/>
            <p:cNvSpPr/>
            <p:nvPr userDrawn="1"/>
          </p:nvSpPr>
          <p:spPr bwMode="auto">
            <a:xfrm>
              <a:off x="4267200" y="6553200"/>
              <a:ext cx="152400" cy="152400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 bwMode="auto">
            <a:xfrm>
              <a:off x="5791200" y="6553200"/>
              <a:ext cx="152400" cy="152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1" name="Rectangle 10"/>
            <p:cNvSpPr/>
            <p:nvPr userDrawn="1"/>
          </p:nvSpPr>
          <p:spPr bwMode="auto">
            <a:xfrm>
              <a:off x="4572000" y="6553200"/>
              <a:ext cx="152400" cy="152400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2" name="Rectangle 11"/>
            <p:cNvSpPr/>
            <p:nvPr userDrawn="1"/>
          </p:nvSpPr>
          <p:spPr bwMode="auto">
            <a:xfrm>
              <a:off x="6096000" y="6553200"/>
              <a:ext cx="152400" cy="15240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auto">
            <a:xfrm>
              <a:off x="4876800" y="6553200"/>
              <a:ext cx="152400" cy="152400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4" name="Rectangle 13"/>
            <p:cNvSpPr/>
            <p:nvPr userDrawn="1"/>
          </p:nvSpPr>
          <p:spPr bwMode="auto">
            <a:xfrm>
              <a:off x="6400800" y="6553200"/>
              <a:ext cx="152400" cy="15240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5" name="Rectangle 14"/>
            <p:cNvSpPr/>
            <p:nvPr userDrawn="1"/>
          </p:nvSpPr>
          <p:spPr bwMode="auto">
            <a:xfrm>
              <a:off x="5181600" y="6553200"/>
              <a:ext cx="152400" cy="152400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6" name="Rectangle 15"/>
            <p:cNvSpPr/>
            <p:nvPr userDrawn="1"/>
          </p:nvSpPr>
          <p:spPr bwMode="auto">
            <a:xfrm>
              <a:off x="7924800" y="6553200"/>
              <a:ext cx="152400" cy="1524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7" name="Rectangle 16"/>
            <p:cNvSpPr/>
            <p:nvPr userDrawn="1"/>
          </p:nvSpPr>
          <p:spPr bwMode="auto">
            <a:xfrm>
              <a:off x="6705600" y="6553200"/>
              <a:ext cx="152400" cy="1524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8" name="Rectangle 17"/>
            <p:cNvSpPr/>
            <p:nvPr userDrawn="1"/>
          </p:nvSpPr>
          <p:spPr bwMode="auto">
            <a:xfrm>
              <a:off x="8229600" y="6553200"/>
              <a:ext cx="152400" cy="1524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19" name="Rectangle 18"/>
            <p:cNvSpPr/>
            <p:nvPr userDrawn="1"/>
          </p:nvSpPr>
          <p:spPr bwMode="auto">
            <a:xfrm>
              <a:off x="7010400" y="6553200"/>
              <a:ext cx="152400" cy="1524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20" name="Rectangle 19"/>
            <p:cNvSpPr/>
            <p:nvPr userDrawn="1"/>
          </p:nvSpPr>
          <p:spPr bwMode="auto">
            <a:xfrm>
              <a:off x="8534400" y="6553200"/>
              <a:ext cx="152400" cy="1524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21" name="Rectangle 20"/>
            <p:cNvSpPr/>
            <p:nvPr userDrawn="1"/>
          </p:nvSpPr>
          <p:spPr bwMode="auto">
            <a:xfrm>
              <a:off x="7315200" y="6553200"/>
              <a:ext cx="152400" cy="1524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>
              <a:off x="8839200" y="6553200"/>
              <a:ext cx="152400" cy="1524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" pitchFamily="-109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>
              <a:off x="7620000" y="6553200"/>
              <a:ext cx="152400" cy="1524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Times" pitchFamily="-109" charset="0"/>
              </a:endParaRPr>
            </a:p>
          </p:txBody>
        </p:sp>
      </p:grpSp>
      <p:pic>
        <p:nvPicPr>
          <p:cNvPr id="17412" name="Picture 4" descr="https://www.sog.unc.edu/sites/www.sog.unc.edu/files/EFC_Logo_Small_H__Whit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432"/>
            <a:ext cx="3605877" cy="59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55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19200" y="2292526"/>
            <a:ext cx="3657600" cy="2127074"/>
          </a:xfrm>
          <a:prstGeom prst="rect">
            <a:avLst/>
          </a:prstGeom>
          <a:solidFill>
            <a:schemeClr val="accent1"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11" name="Oval 10"/>
          <p:cNvSpPr/>
          <p:nvPr/>
        </p:nvSpPr>
        <p:spPr>
          <a:xfrm>
            <a:off x="3970437" y="5072067"/>
            <a:ext cx="2344188" cy="1739481"/>
          </a:xfrm>
          <a:prstGeom prst="ellipse">
            <a:avLst/>
          </a:prstGeom>
          <a:solidFill>
            <a:schemeClr val="accent1">
              <a:tint val="90000"/>
              <a:shade val="45000"/>
              <a:satMod val="200000"/>
              <a:alpha val="13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7010400" y="0"/>
            <a:ext cx="5181600" cy="3048000"/>
          </a:xfrm>
          <a:prstGeom prst="rect">
            <a:avLst/>
          </a:prstGeom>
          <a:solidFill>
            <a:schemeClr val="accent1">
              <a:alpha val="6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14" name="Rectangle 13"/>
          <p:cNvSpPr/>
          <p:nvPr/>
        </p:nvSpPr>
        <p:spPr>
          <a:xfrm>
            <a:off x="0" y="4114800"/>
            <a:ext cx="3149600" cy="2463018"/>
          </a:xfrm>
          <a:prstGeom prst="rect">
            <a:avLst/>
          </a:prstGeom>
          <a:solidFill>
            <a:schemeClr val="bg2">
              <a:tint val="60000"/>
              <a:alpha val="7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15" name="Oval 14"/>
          <p:cNvSpPr/>
          <p:nvPr/>
        </p:nvSpPr>
        <p:spPr>
          <a:xfrm>
            <a:off x="5571583" y="2389810"/>
            <a:ext cx="2898824" cy="2174118"/>
          </a:xfrm>
          <a:prstGeom prst="ellipse">
            <a:avLst/>
          </a:prstGeom>
          <a:solidFill>
            <a:schemeClr val="accent1">
              <a:tint val="75000"/>
              <a:shade val="50000"/>
              <a:satMod val="200000"/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16" name="Oval 15"/>
          <p:cNvSpPr/>
          <p:nvPr/>
        </p:nvSpPr>
        <p:spPr>
          <a:xfrm>
            <a:off x="8512784" y="5842728"/>
            <a:ext cx="1348347" cy="1011260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/>
        </p:nvSpPr>
        <p:spPr>
          <a:xfrm>
            <a:off x="8429991" y="1427132"/>
            <a:ext cx="2729853" cy="2047390"/>
          </a:xfrm>
          <a:prstGeom prst="ellipse">
            <a:avLst/>
          </a:prstGeom>
          <a:solidFill>
            <a:srgbClr val="C1E8E4">
              <a:alpha val="10980"/>
            </a:srgb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18" name="Oval 17"/>
          <p:cNvSpPr/>
          <p:nvPr/>
        </p:nvSpPr>
        <p:spPr>
          <a:xfrm>
            <a:off x="152400" y="4803322"/>
            <a:ext cx="2612571" cy="1959428"/>
          </a:xfrm>
          <a:prstGeom prst="ellipse">
            <a:avLst/>
          </a:prstGeom>
          <a:solidFill>
            <a:srgbClr val="C1E8E4">
              <a:alpha val="12157"/>
            </a:srgb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19" name="Oval 18"/>
          <p:cNvSpPr/>
          <p:nvPr/>
        </p:nvSpPr>
        <p:spPr>
          <a:xfrm>
            <a:off x="2694789" y="4578526"/>
            <a:ext cx="1369211" cy="1026906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0" name="Oval 19"/>
          <p:cNvSpPr/>
          <p:nvPr/>
        </p:nvSpPr>
        <p:spPr>
          <a:xfrm>
            <a:off x="5563180" y="4626826"/>
            <a:ext cx="2021173" cy="1394583"/>
          </a:xfrm>
          <a:prstGeom prst="ellipse">
            <a:avLst/>
          </a:prstGeom>
          <a:solidFill>
            <a:schemeClr val="accent1">
              <a:tint val="100000"/>
              <a:satMod val="275000"/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1" name="Rectangle 20"/>
          <p:cNvSpPr/>
          <p:nvPr/>
        </p:nvSpPr>
        <p:spPr>
          <a:xfrm>
            <a:off x="2541" y="361814"/>
            <a:ext cx="3350259" cy="2388889"/>
          </a:xfrm>
          <a:prstGeom prst="rect">
            <a:avLst/>
          </a:prstGeom>
          <a:solidFill>
            <a:schemeClr val="accent1">
              <a:tint val="90000"/>
              <a:satMod val="200000"/>
              <a:alpha val="7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3" name="Rectangle 22"/>
          <p:cNvSpPr/>
          <p:nvPr/>
        </p:nvSpPr>
        <p:spPr>
          <a:xfrm>
            <a:off x="1727200" y="0"/>
            <a:ext cx="2032000" cy="609600"/>
          </a:xfrm>
          <a:prstGeom prst="rect">
            <a:avLst/>
          </a:prstGeom>
          <a:solidFill>
            <a:schemeClr val="accent1">
              <a:tint val="60000"/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5" name="Oval 24"/>
          <p:cNvSpPr/>
          <p:nvPr/>
        </p:nvSpPr>
        <p:spPr>
          <a:xfrm>
            <a:off x="79204" y="212289"/>
            <a:ext cx="2696400" cy="2022300"/>
          </a:xfrm>
          <a:prstGeom prst="ellipse">
            <a:avLst/>
          </a:prstGeom>
          <a:solidFill>
            <a:schemeClr val="accent1">
              <a:tint val="100000"/>
              <a:satMod val="275000"/>
              <a:alpha val="15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accent2"/>
              </a:buClr>
              <a:buSzPct val="90000"/>
              <a:buFont typeface="Wingdings 2"/>
              <a:buChar char=""/>
            </a:pPr>
            <a:endParaRPr lang="en-US" sz="1800" dirty="0"/>
          </a:p>
        </p:txBody>
      </p:sp>
      <p:sp>
        <p:nvSpPr>
          <p:cNvPr id="26" name="Oval 25"/>
          <p:cNvSpPr/>
          <p:nvPr/>
        </p:nvSpPr>
        <p:spPr>
          <a:xfrm>
            <a:off x="101600" y="3962400"/>
            <a:ext cx="1188101" cy="886968"/>
          </a:xfrm>
          <a:prstGeom prst="ellipse">
            <a:avLst/>
          </a:prstGeom>
          <a:solidFill>
            <a:schemeClr val="accent1">
              <a:tint val="75000"/>
              <a:satMod val="200000"/>
              <a:alpha val="9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7" name="Oval 26"/>
          <p:cNvSpPr/>
          <p:nvPr/>
        </p:nvSpPr>
        <p:spPr>
          <a:xfrm>
            <a:off x="2828476" y="1507438"/>
            <a:ext cx="1870093" cy="1402570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/>
        </p:nvSpPr>
        <p:spPr>
          <a:xfrm>
            <a:off x="4492338" y="466437"/>
            <a:ext cx="2126807" cy="1595105"/>
          </a:xfrm>
          <a:prstGeom prst="ellipse">
            <a:avLst/>
          </a:prstGeom>
          <a:solidFill>
            <a:schemeClr val="accent1">
              <a:tint val="100000"/>
              <a:satMod val="275000"/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29" name="Oval 28"/>
          <p:cNvSpPr/>
          <p:nvPr/>
        </p:nvSpPr>
        <p:spPr>
          <a:xfrm>
            <a:off x="6919675" y="2967572"/>
            <a:ext cx="4313260" cy="3234944"/>
          </a:xfrm>
          <a:prstGeom prst="ellipse">
            <a:avLst/>
          </a:prstGeom>
          <a:solidFill>
            <a:schemeClr val="accent1">
              <a:tint val="100000"/>
              <a:satMod val="180000"/>
              <a:alpha val="9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30" name="Oval 29"/>
          <p:cNvSpPr/>
          <p:nvPr/>
        </p:nvSpPr>
        <p:spPr>
          <a:xfrm>
            <a:off x="7416800" y="6526"/>
            <a:ext cx="1369211" cy="1026906"/>
          </a:xfrm>
          <a:prstGeom prst="ellipse">
            <a:avLst/>
          </a:prstGeom>
          <a:solidFill>
            <a:schemeClr val="accent1">
              <a:tint val="90000"/>
              <a:satMod val="275000"/>
              <a:alpha val="4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32" name="Oval 31"/>
          <p:cNvSpPr/>
          <p:nvPr/>
        </p:nvSpPr>
        <p:spPr>
          <a:xfrm>
            <a:off x="9268293" y="4665220"/>
            <a:ext cx="2923707" cy="2192780"/>
          </a:xfrm>
          <a:prstGeom prst="ellipse">
            <a:avLst/>
          </a:prstGeom>
          <a:solidFill>
            <a:schemeClr val="accent1">
              <a:tint val="75000"/>
              <a:shade val="50000"/>
              <a:satMod val="200000"/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33" name="Oval 32"/>
          <p:cNvSpPr/>
          <p:nvPr/>
        </p:nvSpPr>
        <p:spPr>
          <a:xfrm>
            <a:off x="2133600" y="3705807"/>
            <a:ext cx="1594501" cy="1198294"/>
          </a:xfrm>
          <a:prstGeom prst="ellipse">
            <a:avLst/>
          </a:prstGeom>
          <a:solidFill>
            <a:schemeClr val="accent1">
              <a:tint val="75000"/>
              <a:satMod val="200000"/>
              <a:alpha val="9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34" name="Oval 33"/>
          <p:cNvSpPr/>
          <p:nvPr/>
        </p:nvSpPr>
        <p:spPr>
          <a:xfrm>
            <a:off x="8432800" y="228600"/>
            <a:ext cx="1097280" cy="822960"/>
          </a:xfrm>
          <a:prstGeom prst="ellipse">
            <a:avLst/>
          </a:prstGeom>
          <a:solidFill>
            <a:schemeClr val="accent1">
              <a:tint val="90000"/>
              <a:satMod val="275000"/>
              <a:alpha val="6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35" name="Oval 34"/>
          <p:cNvSpPr/>
          <p:nvPr/>
        </p:nvSpPr>
        <p:spPr>
          <a:xfrm>
            <a:off x="10769600" y="6526"/>
            <a:ext cx="1369211" cy="1026906"/>
          </a:xfrm>
          <a:prstGeom prst="ellipse">
            <a:avLst/>
          </a:prstGeom>
          <a:solidFill>
            <a:schemeClr val="accent1">
              <a:tint val="90000"/>
              <a:satMod val="275000"/>
              <a:alpha val="4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36" name="Rectangle 35"/>
          <p:cNvSpPr/>
          <p:nvPr/>
        </p:nvSpPr>
        <p:spPr>
          <a:xfrm>
            <a:off x="7213600" y="6324600"/>
            <a:ext cx="2032000" cy="5334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37" name="Oval 36"/>
          <p:cNvSpPr/>
          <p:nvPr/>
        </p:nvSpPr>
        <p:spPr>
          <a:xfrm>
            <a:off x="4015589" y="6526"/>
            <a:ext cx="1369211" cy="1026906"/>
          </a:xfrm>
          <a:prstGeom prst="ellipse">
            <a:avLst/>
          </a:prstGeom>
          <a:solidFill>
            <a:schemeClr val="accent1">
              <a:tint val="90000"/>
              <a:satMod val="275000"/>
              <a:alpha val="4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357144"/>
            <a:ext cx="3966464" cy="384048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4E8C5382-AD63-4C06-BE67-7D858BCB5714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357144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207264" y="6315075"/>
            <a:ext cx="1584960" cy="457200"/>
          </a:xfrm>
          <a:prstGeom prst="rect">
            <a:avLst/>
          </a:prstGeom>
          <a:noFill/>
        </p:spPr>
        <p:txBody>
          <a:bodyPr vert="horz" lIns="0" tIns="0" rIns="0" bIns="0" anchor="ctr" anchorCtr="1">
            <a:normAutofit/>
          </a:bodyPr>
          <a:lstStyle>
            <a:lvl1pPr algn="ctr">
              <a:defRPr sz="2800">
                <a:solidFill>
                  <a:schemeClr val="tx2"/>
                </a:solidFill>
              </a:defRPr>
            </a:lvl1pPr>
          </a:lstStyle>
          <a:p>
            <a:fld id="{4222B99A-3A74-4336-B003-99BCBF1F9E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7466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rtl="0" eaLnBrk="1" latinLnBrk="0" hangingPunct="1">
        <a:spcBef>
          <a:spcPct val="0"/>
        </a:spcBef>
        <a:buNone/>
        <a:defRPr sz="38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700"/>
        </a:spcBef>
        <a:buClr>
          <a:schemeClr val="accent2"/>
        </a:buClr>
        <a:buSzPct val="85000"/>
        <a:buFont typeface="Wingdings 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600"/>
        </a:spcBef>
        <a:buClr>
          <a:schemeClr val="accent1"/>
        </a:buClr>
        <a:buSzPct val="85000"/>
        <a:buFont typeface="Wingdings 2"/>
        <a:buChar char="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500"/>
        </a:spcBef>
        <a:buClr>
          <a:schemeClr val="accent3"/>
        </a:buClr>
        <a:buSzPct val="85000"/>
        <a:buFont typeface="Wingdings 2"/>
        <a:buChar char="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400"/>
        </a:spcBef>
        <a:buClr>
          <a:schemeClr val="accent4"/>
        </a:buClr>
        <a:buFont typeface="Wingdings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ct val="20000"/>
        </a:spcBef>
        <a:buClr>
          <a:schemeClr val="accent5"/>
        </a:buClr>
        <a:buFont typeface="Wingdings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ct val="20000"/>
        </a:spcBef>
        <a:buClr>
          <a:schemeClr val="accent5"/>
        </a:buClr>
        <a:buFont typeface="Wingdings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6"/>
        </a:buClr>
        <a:buFont typeface="Wingdings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4776"/>
            </a:gs>
            <a:gs pos="100000">
              <a:srgbClr val="33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>
            <a:extLst>
              <a:ext uri="{FF2B5EF4-FFF2-40B4-BE49-F238E27FC236}">
                <a16:creationId xmlns:a16="http://schemas.microsoft.com/office/drawing/2014/main" id="{A37C0B8E-079C-4A14-8437-3DCB2F3A7D04}"/>
              </a:ext>
            </a:extLst>
          </p:cNvPr>
          <p:cNvSpPr>
            <a:spLocks/>
          </p:cNvSpPr>
          <p:nvPr/>
        </p:nvSpPr>
        <p:spPr bwMode="hidden">
          <a:xfrm>
            <a:off x="8837084" y="6429375"/>
            <a:ext cx="38100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027" name="Group 3">
            <a:extLst>
              <a:ext uri="{FF2B5EF4-FFF2-40B4-BE49-F238E27FC236}">
                <a16:creationId xmlns:a16="http://schemas.microsoft.com/office/drawing/2014/main" id="{A9045C6A-9802-4AD6-8A54-3F8FFA1F24A3}"/>
              </a:ext>
            </a:extLst>
          </p:cNvPr>
          <p:cNvGrpSpPr>
            <a:grpSpLocks/>
          </p:cNvGrpSpPr>
          <p:nvPr/>
        </p:nvGrpSpPr>
        <p:grpSpPr bwMode="auto">
          <a:xfrm>
            <a:off x="4234" y="4267200"/>
            <a:ext cx="12187767" cy="2590800"/>
            <a:chOff x="2" y="2688"/>
            <a:chExt cx="5758" cy="1632"/>
          </a:xfrm>
        </p:grpSpPr>
        <p:sp>
          <p:nvSpPr>
            <p:cNvPr id="1033" name="Freeform 4">
              <a:extLst>
                <a:ext uri="{FF2B5EF4-FFF2-40B4-BE49-F238E27FC236}">
                  <a16:creationId xmlns:a16="http://schemas.microsoft.com/office/drawing/2014/main" id="{25585BE7-43F9-43C6-952B-42C11591177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/>
              <a:endParaRPr lang="en-US" sz="1800" dirty="0"/>
            </a:p>
          </p:txBody>
        </p:sp>
        <p:grpSp>
          <p:nvGrpSpPr>
            <p:cNvPr id="1034" name="Group 5">
              <a:extLst>
                <a:ext uri="{FF2B5EF4-FFF2-40B4-BE49-F238E27FC236}">
                  <a16:creationId xmlns:a16="http://schemas.microsoft.com/office/drawing/2014/main" id="{101DDC22-F106-4ECA-8A90-4D4D6032D2F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9094" name="Oval 6">
                <a:extLst>
                  <a:ext uri="{FF2B5EF4-FFF2-40B4-BE49-F238E27FC236}">
                    <a16:creationId xmlns:a16="http://schemas.microsoft.com/office/drawing/2014/main" id="{29985DA1-5906-41B7-8741-3B43596D046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095" name="Oval 7">
                <a:extLst>
                  <a:ext uri="{FF2B5EF4-FFF2-40B4-BE49-F238E27FC236}">
                    <a16:creationId xmlns:a16="http://schemas.microsoft.com/office/drawing/2014/main" id="{06DA6062-6601-4641-93FD-AC140D6C5E3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096" name="Oval 8">
                <a:extLst>
                  <a:ext uri="{FF2B5EF4-FFF2-40B4-BE49-F238E27FC236}">
                    <a16:creationId xmlns:a16="http://schemas.microsoft.com/office/drawing/2014/main" id="{F71B2772-080C-4F19-B1E3-F36F74CBE4D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097" name="Oval 9">
                <a:extLst>
                  <a:ext uri="{FF2B5EF4-FFF2-40B4-BE49-F238E27FC236}">
                    <a16:creationId xmlns:a16="http://schemas.microsoft.com/office/drawing/2014/main" id="{D220E995-C966-446E-893E-9B5D0D837C2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098" name="Oval 10">
                <a:extLst>
                  <a:ext uri="{FF2B5EF4-FFF2-40B4-BE49-F238E27FC236}">
                    <a16:creationId xmlns:a16="http://schemas.microsoft.com/office/drawing/2014/main" id="{C14743B7-0EDB-497B-8B57-E5080DCC9BA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099" name="Freeform 11">
                <a:extLst>
                  <a:ext uri="{FF2B5EF4-FFF2-40B4-BE49-F238E27FC236}">
                    <a16:creationId xmlns:a16="http://schemas.microsoft.com/office/drawing/2014/main" id="{A94C6D71-62E2-4C24-BDD7-3A62338F3D2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00" name="Freeform 12">
                <a:extLst>
                  <a:ext uri="{FF2B5EF4-FFF2-40B4-BE49-F238E27FC236}">
                    <a16:creationId xmlns:a16="http://schemas.microsoft.com/office/drawing/2014/main" id="{93DAA821-1232-4EAC-B1A4-927030B8E91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01" name="Freeform 13">
                <a:extLst>
                  <a:ext uri="{FF2B5EF4-FFF2-40B4-BE49-F238E27FC236}">
                    <a16:creationId xmlns:a16="http://schemas.microsoft.com/office/drawing/2014/main" id="{003595DB-B2B5-4796-9091-641A2B61401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02" name="Freeform 14">
                <a:extLst>
                  <a:ext uri="{FF2B5EF4-FFF2-40B4-BE49-F238E27FC236}">
                    <a16:creationId xmlns:a16="http://schemas.microsoft.com/office/drawing/2014/main" id="{0B29A37D-93A2-462B-AC6C-931C77AE0C9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03" name="Freeform 15">
                <a:extLst>
                  <a:ext uri="{FF2B5EF4-FFF2-40B4-BE49-F238E27FC236}">
                    <a16:creationId xmlns:a16="http://schemas.microsoft.com/office/drawing/2014/main" id="{C6019B51-6E9D-4D41-A93D-6EA5AAE269F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04" name="Oval 16">
                <a:extLst>
                  <a:ext uri="{FF2B5EF4-FFF2-40B4-BE49-F238E27FC236}">
                    <a16:creationId xmlns:a16="http://schemas.microsoft.com/office/drawing/2014/main" id="{5736216A-CE52-4F62-BB92-0ED3B4D4AC1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1035" name="Group 17">
              <a:extLst>
                <a:ext uri="{FF2B5EF4-FFF2-40B4-BE49-F238E27FC236}">
                  <a16:creationId xmlns:a16="http://schemas.microsoft.com/office/drawing/2014/main" id="{4FB4F945-44A9-4D29-865A-49DBF45A09A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89106" name="Oval 18">
                <a:extLst>
                  <a:ext uri="{FF2B5EF4-FFF2-40B4-BE49-F238E27FC236}">
                    <a16:creationId xmlns:a16="http://schemas.microsoft.com/office/drawing/2014/main" id="{22677F7B-8F7C-4EA3-9004-FEE87D804C4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07" name="Oval 19">
                <a:extLst>
                  <a:ext uri="{FF2B5EF4-FFF2-40B4-BE49-F238E27FC236}">
                    <a16:creationId xmlns:a16="http://schemas.microsoft.com/office/drawing/2014/main" id="{084BDCC0-00DB-4129-90D9-F448E95B300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08" name="Oval 20">
                <a:extLst>
                  <a:ext uri="{FF2B5EF4-FFF2-40B4-BE49-F238E27FC236}">
                    <a16:creationId xmlns:a16="http://schemas.microsoft.com/office/drawing/2014/main" id="{47A2CD10-56DB-448E-9CC9-57217261FD64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09" name="Oval 21">
                <a:extLst>
                  <a:ext uri="{FF2B5EF4-FFF2-40B4-BE49-F238E27FC236}">
                    <a16:creationId xmlns:a16="http://schemas.microsoft.com/office/drawing/2014/main" id="{1C6DAE58-0F38-4BF2-8650-7902748CD1E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10" name="Oval 22">
                <a:extLst>
                  <a:ext uri="{FF2B5EF4-FFF2-40B4-BE49-F238E27FC236}">
                    <a16:creationId xmlns:a16="http://schemas.microsoft.com/office/drawing/2014/main" id="{B4DB64DB-962A-4C33-88B8-D8F896251F4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11" name="Oval 23">
                <a:extLst>
                  <a:ext uri="{FF2B5EF4-FFF2-40B4-BE49-F238E27FC236}">
                    <a16:creationId xmlns:a16="http://schemas.microsoft.com/office/drawing/2014/main" id="{B9FB28FE-04D5-47AD-8683-68ABBD26723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12" name="Oval 24">
                <a:extLst>
                  <a:ext uri="{FF2B5EF4-FFF2-40B4-BE49-F238E27FC236}">
                    <a16:creationId xmlns:a16="http://schemas.microsoft.com/office/drawing/2014/main" id="{4BCCDC2A-1C3C-4B26-9621-DE682D8E7AC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13" name="Oval 25">
                <a:extLst>
                  <a:ext uri="{FF2B5EF4-FFF2-40B4-BE49-F238E27FC236}">
                    <a16:creationId xmlns:a16="http://schemas.microsoft.com/office/drawing/2014/main" id="{B6CFDFEA-2095-4756-98C9-B44159C9E624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14" name="Freeform 26">
                <a:extLst>
                  <a:ext uri="{FF2B5EF4-FFF2-40B4-BE49-F238E27FC236}">
                    <a16:creationId xmlns:a16="http://schemas.microsoft.com/office/drawing/2014/main" id="{3C9A26B6-A954-412D-BF84-83C8D573722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15" name="Freeform 27">
                <a:extLst>
                  <a:ext uri="{FF2B5EF4-FFF2-40B4-BE49-F238E27FC236}">
                    <a16:creationId xmlns:a16="http://schemas.microsoft.com/office/drawing/2014/main" id="{6017936E-CBDF-4E37-8491-0A9F1463C89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16" name="Freeform 28">
                <a:extLst>
                  <a:ext uri="{FF2B5EF4-FFF2-40B4-BE49-F238E27FC236}">
                    <a16:creationId xmlns:a16="http://schemas.microsoft.com/office/drawing/2014/main" id="{2F8E33D0-4963-486E-9567-0B20FAC7DE0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17" name="Freeform 29">
                <a:extLst>
                  <a:ext uri="{FF2B5EF4-FFF2-40B4-BE49-F238E27FC236}">
                    <a16:creationId xmlns:a16="http://schemas.microsoft.com/office/drawing/2014/main" id="{891073A2-83F0-40EF-B499-4B286A66CA7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79" name="Freeform 30">
                <a:extLst>
                  <a:ext uri="{FF2B5EF4-FFF2-40B4-BE49-F238E27FC236}">
                    <a16:creationId xmlns:a16="http://schemas.microsoft.com/office/drawing/2014/main" id="{5B3C09A2-4B3E-4A30-AC4B-259C00E3736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endParaRPr lang="en-US" sz="1800" dirty="0"/>
              </a:p>
            </p:txBody>
          </p:sp>
          <p:sp>
            <p:nvSpPr>
              <p:cNvPr id="1080" name="Freeform 31">
                <a:extLst>
                  <a:ext uri="{FF2B5EF4-FFF2-40B4-BE49-F238E27FC236}">
                    <a16:creationId xmlns:a16="http://schemas.microsoft.com/office/drawing/2014/main" id="{74CDAF01-EE1B-4586-B6D2-EC5044DB214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endParaRPr lang="en-US" sz="1800" dirty="0"/>
              </a:p>
            </p:txBody>
          </p:sp>
          <p:sp>
            <p:nvSpPr>
              <p:cNvPr id="89120" name="Freeform 32">
                <a:extLst>
                  <a:ext uri="{FF2B5EF4-FFF2-40B4-BE49-F238E27FC236}">
                    <a16:creationId xmlns:a16="http://schemas.microsoft.com/office/drawing/2014/main" id="{74EBB93F-7920-4FD3-82DC-F8EA188A5C8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21" name="Freeform 33">
                <a:extLst>
                  <a:ext uri="{FF2B5EF4-FFF2-40B4-BE49-F238E27FC236}">
                    <a16:creationId xmlns:a16="http://schemas.microsoft.com/office/drawing/2014/main" id="{133B82CA-E3A7-4AEA-A928-D47C2EF790E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22" name="Freeform 34">
                <a:extLst>
                  <a:ext uri="{FF2B5EF4-FFF2-40B4-BE49-F238E27FC236}">
                    <a16:creationId xmlns:a16="http://schemas.microsoft.com/office/drawing/2014/main" id="{A60E4CA2-043A-40DE-BF8C-F055056B1EF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84" name="Freeform 35">
                <a:extLst>
                  <a:ext uri="{FF2B5EF4-FFF2-40B4-BE49-F238E27FC236}">
                    <a16:creationId xmlns:a16="http://schemas.microsoft.com/office/drawing/2014/main" id="{256DF36F-F8B0-454F-B137-52319018146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endParaRPr lang="en-US" sz="1800" dirty="0"/>
              </a:p>
            </p:txBody>
          </p:sp>
        </p:grpSp>
        <p:grpSp>
          <p:nvGrpSpPr>
            <p:cNvPr id="1036" name="Group 36">
              <a:extLst>
                <a:ext uri="{FF2B5EF4-FFF2-40B4-BE49-F238E27FC236}">
                  <a16:creationId xmlns:a16="http://schemas.microsoft.com/office/drawing/2014/main" id="{9E372616-47DC-46AA-9B5E-3FF9F19D498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89125" name="Freeform 37">
                <a:extLst>
                  <a:ext uri="{FF2B5EF4-FFF2-40B4-BE49-F238E27FC236}">
                    <a16:creationId xmlns:a16="http://schemas.microsoft.com/office/drawing/2014/main" id="{8B4F5294-C381-4D52-BF41-4DE62B05F2E2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26" name="Freeform 38">
                <a:extLst>
                  <a:ext uri="{FF2B5EF4-FFF2-40B4-BE49-F238E27FC236}">
                    <a16:creationId xmlns:a16="http://schemas.microsoft.com/office/drawing/2014/main" id="{C5CFD84F-69E1-467F-8F32-F458F4CCE33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27" name="Freeform 39">
                <a:extLst>
                  <a:ext uri="{FF2B5EF4-FFF2-40B4-BE49-F238E27FC236}">
                    <a16:creationId xmlns:a16="http://schemas.microsoft.com/office/drawing/2014/main" id="{09CC2433-341E-4733-BDC0-6643BAEEA2A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28" name="Freeform 40">
                <a:extLst>
                  <a:ext uri="{FF2B5EF4-FFF2-40B4-BE49-F238E27FC236}">
                    <a16:creationId xmlns:a16="http://schemas.microsoft.com/office/drawing/2014/main" id="{F99277BA-3AA2-44B1-94BB-3064C1DA253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29" name="Freeform 41">
                <a:extLst>
                  <a:ext uri="{FF2B5EF4-FFF2-40B4-BE49-F238E27FC236}">
                    <a16:creationId xmlns:a16="http://schemas.microsoft.com/office/drawing/2014/main" id="{F14F3030-82DC-4458-A430-217E9A78F0C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30" name="Freeform 42">
                <a:extLst>
                  <a:ext uri="{FF2B5EF4-FFF2-40B4-BE49-F238E27FC236}">
                    <a16:creationId xmlns:a16="http://schemas.microsoft.com/office/drawing/2014/main" id="{917BB4C2-B08B-48E9-8B0B-A21AD74ECCF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31" name="Freeform 43">
                <a:extLst>
                  <a:ext uri="{FF2B5EF4-FFF2-40B4-BE49-F238E27FC236}">
                    <a16:creationId xmlns:a16="http://schemas.microsoft.com/office/drawing/2014/main" id="{E8F9ADA0-5F07-4BD8-9D88-74FA5C92275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57" name="Freeform 44">
                <a:extLst>
                  <a:ext uri="{FF2B5EF4-FFF2-40B4-BE49-F238E27FC236}">
                    <a16:creationId xmlns:a16="http://schemas.microsoft.com/office/drawing/2014/main" id="{89A86012-09F8-456B-B79D-BC573229D60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endParaRPr lang="en-US" sz="1800" dirty="0"/>
              </a:p>
            </p:txBody>
          </p:sp>
          <p:sp>
            <p:nvSpPr>
              <p:cNvPr id="89133" name="Freeform 45">
                <a:extLst>
                  <a:ext uri="{FF2B5EF4-FFF2-40B4-BE49-F238E27FC236}">
                    <a16:creationId xmlns:a16="http://schemas.microsoft.com/office/drawing/2014/main" id="{F6ECB9B8-05DF-475E-A791-CDA877AEE05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34" name="Freeform 46">
                <a:extLst>
                  <a:ext uri="{FF2B5EF4-FFF2-40B4-BE49-F238E27FC236}">
                    <a16:creationId xmlns:a16="http://schemas.microsoft.com/office/drawing/2014/main" id="{B9E3EEB7-7766-468C-91C2-185BA905886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35" name="Freeform 47">
                <a:extLst>
                  <a:ext uri="{FF2B5EF4-FFF2-40B4-BE49-F238E27FC236}">
                    <a16:creationId xmlns:a16="http://schemas.microsoft.com/office/drawing/2014/main" id="{601E5DF9-B4CE-426A-AF6B-11D89563C1C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36" name="Oval 48">
                <a:extLst>
                  <a:ext uri="{FF2B5EF4-FFF2-40B4-BE49-F238E27FC236}">
                    <a16:creationId xmlns:a16="http://schemas.microsoft.com/office/drawing/2014/main" id="{7698202B-35F5-4E2E-A3B9-38F48EB429A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37" name="Oval 49">
                <a:extLst>
                  <a:ext uri="{FF2B5EF4-FFF2-40B4-BE49-F238E27FC236}">
                    <a16:creationId xmlns:a16="http://schemas.microsoft.com/office/drawing/2014/main" id="{13B7B5C3-A121-4978-891F-854CB27304C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38" name="Oval 50">
                <a:extLst>
                  <a:ext uri="{FF2B5EF4-FFF2-40B4-BE49-F238E27FC236}">
                    <a16:creationId xmlns:a16="http://schemas.microsoft.com/office/drawing/2014/main" id="{45B0621E-73A4-4633-A535-57A624C070F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39" name="Oval 51">
                <a:extLst>
                  <a:ext uri="{FF2B5EF4-FFF2-40B4-BE49-F238E27FC236}">
                    <a16:creationId xmlns:a16="http://schemas.microsoft.com/office/drawing/2014/main" id="{415185FB-8BDB-4085-A916-26398EF9BB6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40" name="Oval 52">
                <a:extLst>
                  <a:ext uri="{FF2B5EF4-FFF2-40B4-BE49-F238E27FC236}">
                    <a16:creationId xmlns:a16="http://schemas.microsoft.com/office/drawing/2014/main" id="{09747FF2-C9F7-4B27-B2A3-FA52DE66F3C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9141" name="Oval 53">
                <a:extLst>
                  <a:ext uri="{FF2B5EF4-FFF2-40B4-BE49-F238E27FC236}">
                    <a16:creationId xmlns:a16="http://schemas.microsoft.com/office/drawing/2014/main" id="{C831D8E2-B6BE-4C15-80AE-F218894E292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sz="1800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1037" name="Group 54">
              <a:extLst>
                <a:ext uri="{FF2B5EF4-FFF2-40B4-BE49-F238E27FC236}">
                  <a16:creationId xmlns:a16="http://schemas.microsoft.com/office/drawing/2014/main" id="{BF10C8DF-CEC4-48E4-B0EB-873B57F5114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>
                <a:extLst>
                  <a:ext uri="{FF2B5EF4-FFF2-40B4-BE49-F238E27FC236}">
                    <a16:creationId xmlns:a16="http://schemas.microsoft.com/office/drawing/2014/main" id="{8184655A-B613-4555-8051-6DB47BAD152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endParaRPr lang="en-US" sz="1800" dirty="0"/>
              </a:p>
            </p:txBody>
          </p:sp>
          <p:sp>
            <p:nvSpPr>
              <p:cNvPr id="1039" name="Freeform 56">
                <a:extLst>
                  <a:ext uri="{FF2B5EF4-FFF2-40B4-BE49-F238E27FC236}">
                    <a16:creationId xmlns:a16="http://schemas.microsoft.com/office/drawing/2014/main" id="{BD81085C-0FC8-4410-8EC2-B50650298D8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endParaRPr lang="en-US" sz="1800" dirty="0"/>
              </a:p>
            </p:txBody>
          </p:sp>
          <p:sp>
            <p:nvSpPr>
              <p:cNvPr id="1040" name="Freeform 57">
                <a:extLst>
                  <a:ext uri="{FF2B5EF4-FFF2-40B4-BE49-F238E27FC236}">
                    <a16:creationId xmlns:a16="http://schemas.microsoft.com/office/drawing/2014/main" id="{EEC3D4AB-0BCD-41C5-BAD0-9DE000704DA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endParaRPr lang="en-US" sz="1800" dirty="0"/>
              </a:p>
            </p:txBody>
          </p:sp>
          <p:sp>
            <p:nvSpPr>
              <p:cNvPr id="1041" name="Freeform 58">
                <a:extLst>
                  <a:ext uri="{FF2B5EF4-FFF2-40B4-BE49-F238E27FC236}">
                    <a16:creationId xmlns:a16="http://schemas.microsoft.com/office/drawing/2014/main" id="{D6C5F1CB-223C-464A-B79C-8889FB1B731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endParaRPr lang="en-US" sz="1800" dirty="0"/>
              </a:p>
            </p:txBody>
          </p:sp>
          <p:sp>
            <p:nvSpPr>
              <p:cNvPr id="1042" name="Freeform 59">
                <a:extLst>
                  <a:ext uri="{FF2B5EF4-FFF2-40B4-BE49-F238E27FC236}">
                    <a16:creationId xmlns:a16="http://schemas.microsoft.com/office/drawing/2014/main" id="{B83FDBBE-C08A-4813-A0AA-391BBDBFEA6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endParaRPr lang="en-US" sz="1800" dirty="0"/>
              </a:p>
            </p:txBody>
          </p:sp>
          <p:sp>
            <p:nvSpPr>
              <p:cNvPr id="1043" name="Freeform 60">
                <a:extLst>
                  <a:ext uri="{FF2B5EF4-FFF2-40B4-BE49-F238E27FC236}">
                    <a16:creationId xmlns:a16="http://schemas.microsoft.com/office/drawing/2014/main" id="{034C63C3-A291-4FCF-A6E2-FF8D32F0920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endParaRPr lang="en-US" sz="1800" dirty="0"/>
              </a:p>
            </p:txBody>
          </p:sp>
          <p:sp>
            <p:nvSpPr>
              <p:cNvPr id="1044" name="Freeform 61">
                <a:extLst>
                  <a:ext uri="{FF2B5EF4-FFF2-40B4-BE49-F238E27FC236}">
                    <a16:creationId xmlns:a16="http://schemas.microsoft.com/office/drawing/2014/main" id="{566D4317-BB96-4063-99E1-C5D03DE3120D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endParaRPr lang="en-US" sz="1800" dirty="0"/>
              </a:p>
            </p:txBody>
          </p:sp>
          <p:grpSp>
            <p:nvGrpSpPr>
              <p:cNvPr id="1045" name="Group 62">
                <a:extLst>
                  <a:ext uri="{FF2B5EF4-FFF2-40B4-BE49-F238E27FC236}">
                    <a16:creationId xmlns:a16="http://schemas.microsoft.com/office/drawing/2014/main" id="{3FB88BE5-DD33-4AFE-8768-35513CD340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2070" name="Oval 63">
                  <a:extLst>
                    <a:ext uri="{FF2B5EF4-FFF2-40B4-BE49-F238E27FC236}">
                      <a16:creationId xmlns:a16="http://schemas.microsoft.com/office/drawing/2014/main" id="{81412369-5F21-4A7B-8183-9A22221BE39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>
                    <a:defRPr/>
                  </a:pPr>
                  <a:endParaRPr lang="en-US" alt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71" name="Oval 64">
                  <a:extLst>
                    <a:ext uri="{FF2B5EF4-FFF2-40B4-BE49-F238E27FC236}">
                      <a16:creationId xmlns:a16="http://schemas.microsoft.com/office/drawing/2014/main" id="{DE128211-0108-4ACA-B540-B19B63127A86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>
                    <a:defRPr/>
                  </a:pPr>
                  <a:endParaRPr lang="en-US" alt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72" name="Oval 65">
                  <a:extLst>
                    <a:ext uri="{FF2B5EF4-FFF2-40B4-BE49-F238E27FC236}">
                      <a16:creationId xmlns:a16="http://schemas.microsoft.com/office/drawing/2014/main" id="{650CCB8A-53A0-4CA2-99B5-EA753498ACC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>
                    <a:defRPr/>
                  </a:pPr>
                  <a:endParaRPr lang="en-US" alt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73" name="Oval 66">
                  <a:extLst>
                    <a:ext uri="{FF2B5EF4-FFF2-40B4-BE49-F238E27FC236}">
                      <a16:creationId xmlns:a16="http://schemas.microsoft.com/office/drawing/2014/main" id="{86DF4B9C-35D6-43E8-A5C7-899FC14F98F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>
                    <a:defRPr/>
                  </a:pPr>
                  <a:endParaRPr lang="en-US" altLang="en-US" sz="180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1028" name="Rectangle 67">
            <a:extLst>
              <a:ext uri="{FF2B5EF4-FFF2-40B4-BE49-F238E27FC236}">
                <a16:creationId xmlns:a16="http://schemas.microsoft.com/office/drawing/2014/main" id="{9BE60E0C-8F33-4ECE-A638-E456F0D5E9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68">
            <a:extLst>
              <a:ext uri="{FF2B5EF4-FFF2-40B4-BE49-F238E27FC236}">
                <a16:creationId xmlns:a16="http://schemas.microsoft.com/office/drawing/2014/main" id="{0FB85D5A-D806-4B5E-9CD5-7A48922231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9157" name="Rectangle 69">
            <a:extLst>
              <a:ext uri="{FF2B5EF4-FFF2-40B4-BE49-F238E27FC236}">
                <a16:creationId xmlns:a16="http://schemas.microsoft.com/office/drawing/2014/main" id="{3D8F9116-5311-4269-9537-9B6494F826E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7B1924C-D1D3-48DB-832A-FED1E05D0031}" type="datetime1">
              <a:rPr lang="en-US" smtClean="0"/>
              <a:t>3/22/2019</a:t>
            </a:fld>
            <a:endParaRPr lang="en-US" dirty="0"/>
          </a:p>
        </p:txBody>
      </p:sp>
      <p:sp>
        <p:nvSpPr>
          <p:cNvPr id="89158" name="Rectangle 70">
            <a:extLst>
              <a:ext uri="{FF2B5EF4-FFF2-40B4-BE49-F238E27FC236}">
                <a16:creationId xmlns:a16="http://schemas.microsoft.com/office/drawing/2014/main" id="{9DD88895-DB48-4382-8EC6-AE61FB3669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159" name="Rectangle 71">
            <a:extLst>
              <a:ext uri="{FF2B5EF4-FFF2-40B4-BE49-F238E27FC236}">
                <a16:creationId xmlns:a16="http://schemas.microsoft.com/office/drawing/2014/main" id="{3684D8BE-2976-4492-A0C7-3F7F3CFC15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1" y="6396039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altLang="en-US" sz="1400" smtClean="0">
                <a:solidFill>
                  <a:schemeClr val="tx2">
                    <a:lumMod val="90000"/>
                  </a:schemeClr>
                </a:solidFill>
                <a:effectLst/>
              </a:defRPr>
            </a:lvl1pPr>
          </a:lstStyle>
          <a:p>
            <a:pPr algn="r"/>
            <a:fld id="{C7F256C1-93D5-467A-9BB4-AA611AF185D9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72" name="Picture 7" descr="Dnr_prettylogo">
            <a:extLst>
              <a:ext uri="{FF2B5EF4-FFF2-40B4-BE49-F238E27FC236}">
                <a16:creationId xmlns:a16="http://schemas.microsoft.com/office/drawing/2014/main" id="{A8F9A90B-91D8-4894-BD19-F9C9F9C32C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38870" y="1"/>
            <a:ext cx="944648" cy="153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4736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dgold@glc.or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fc.sog.unc.edu/project/wisconsin-water-rates-survey-and-dashboard" TargetMode="External"/><Relationship Id="rId2" Type="http://schemas.openxmlformats.org/officeDocument/2006/relationships/hyperlink" Target="https://www.glc.org/work/iwam" TargetMode="Externa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efcnetwork.org/small-systems-projec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efc.sog.unc.edu/resource/wisconsin-water-rates-dashboard" TargetMode="Externa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efcnetwork.org/assistance/request-assistance/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jpe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0.png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91.jp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c.org/work/iwam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gold@glc.or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" y="3101302"/>
            <a:ext cx="11923776" cy="865298"/>
          </a:xfrm>
        </p:spPr>
        <p:txBody>
          <a:bodyPr/>
          <a:lstStyle/>
          <a:p>
            <a:r>
              <a:rPr lang="en-US" sz="5400" dirty="0"/>
              <a:t>Integrated Water Asset Management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376" y="3966600"/>
            <a:ext cx="9601200" cy="763632"/>
          </a:xfrm>
        </p:spPr>
        <p:txBody>
          <a:bodyPr>
            <a:normAutofit/>
          </a:bodyPr>
          <a:lstStyle/>
          <a:p>
            <a:r>
              <a:rPr lang="en-US" sz="2800" dirty="0"/>
              <a:t>Water infrastructure financing and </a:t>
            </a:r>
            <a:r>
              <a:rPr lang="en-US" sz="2800" dirty="0" err="1"/>
              <a:t>iwam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A1D9A-EC88-4D55-9329-3806F058F73B}"/>
              </a:ext>
            </a:extLst>
          </p:cNvPr>
          <p:cNvSpPr txBox="1"/>
          <p:nvPr/>
        </p:nvSpPr>
        <p:spPr>
          <a:xfrm>
            <a:off x="2020827" y="4730232"/>
            <a:ext cx="81015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IWAM Webinar Series (Webinar 2 of 4)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The Great Lakes Commission </a:t>
            </a:r>
          </a:p>
          <a:p>
            <a:pPr algn="ctr"/>
            <a:r>
              <a:rPr lang="en-US" sz="2400" dirty="0"/>
              <a:t>Monday March 18</a:t>
            </a:r>
            <a:r>
              <a:rPr lang="en-US" sz="2400" baseline="30000" dirty="0"/>
              <a:t>th</a:t>
            </a:r>
            <a:r>
              <a:rPr lang="en-US" sz="2400" dirty="0"/>
              <a:t>, 2019 </a:t>
            </a:r>
          </a:p>
          <a:p>
            <a:pPr algn="ctr"/>
            <a:r>
              <a:rPr lang="en-US" sz="2400" dirty="0"/>
              <a:t>Dan Gold (</a:t>
            </a:r>
            <a:r>
              <a:rPr lang="en-US" sz="2400" dirty="0">
                <a:hlinkClick r:id="rId2"/>
              </a:rPr>
              <a:t>dgold@glc.org</a:t>
            </a:r>
            <a:r>
              <a:rPr lang="en-US" sz="2400" dirty="0"/>
              <a:t>)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4CFDCA-7251-46D0-AF2B-93A4A499E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33" y="371089"/>
            <a:ext cx="9229334" cy="26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Environmentalfinance.org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59E6F3-71C9-49FC-841D-974C40CA5F38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56087"/>
            <a:ext cx="3470672" cy="445062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322" y="1149443"/>
            <a:ext cx="2205879" cy="2205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" t="18858" r="23730" b="1281"/>
          <a:stretch/>
        </p:blipFill>
        <p:spPr>
          <a:xfrm>
            <a:off x="6625166" y="3581400"/>
            <a:ext cx="3818468" cy="236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8786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Acknowledgements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295401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Great Lakes Commission IWAM </a:t>
            </a:r>
            <a:r>
              <a:rPr lang="en-US" dirty="0">
                <a:hlinkClick r:id="rId2"/>
              </a:rPr>
              <a:t>https://www.glc.org/work/iwam</a:t>
            </a:r>
            <a:endParaRPr lang="en-US" dirty="0"/>
          </a:p>
          <a:p>
            <a:r>
              <a:rPr lang="en-US" dirty="0"/>
              <a:t>Wisconsin Rates and Finance Dashboard, Public Service Commission  </a:t>
            </a:r>
            <a:r>
              <a:rPr lang="en-US" dirty="0">
                <a:hlinkClick r:id="rId3"/>
              </a:rPr>
              <a:t>https://efc.sog.unc.edu/project/wisconsin-water-rates-survey-and-dashboard</a:t>
            </a:r>
            <a:endParaRPr lang="en-US" dirty="0"/>
          </a:p>
          <a:p>
            <a:r>
              <a:rPr lang="en-US" dirty="0"/>
              <a:t>Smart Management for Small Water Systems Project and United States Environmental Protection Agency  </a:t>
            </a:r>
            <a:r>
              <a:rPr lang="en-US" dirty="0">
                <a:hlinkClick r:id="rId4"/>
              </a:rPr>
              <a:t>https://efcnetwork.org/small-systems-project/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3E5559-45D7-4101-8858-484096126FBF}" type="slidenum">
              <a:rPr lang="en-US">
                <a:solidFill>
                  <a:prstClr val="black">
                    <a:tint val="75000"/>
                  </a:prstClr>
                </a:solidFill>
                <a:latin typeface="Tw Cen MT"/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108460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28801" y="0"/>
            <a:ext cx="3008313" cy="1162050"/>
          </a:xfrm>
        </p:spPr>
        <p:txBody>
          <a:bodyPr>
            <a:normAutofit/>
          </a:bodyPr>
          <a:lstStyle/>
          <a:p>
            <a:r>
              <a:rPr lang="en-US" sz="2400" dirty="0"/>
              <a:t>Rates Analysis and Tools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3962401"/>
            <a:ext cx="3962400" cy="235267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885158" y="1464090"/>
            <a:ext cx="3733799" cy="469106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State level rates surveys and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Utility rates and revenue modeling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Utility rates affordability assessment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Utility capital planning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Survey results and presentations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Rate setting publications and guides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3E5559-45D7-4101-8858-484096126FBF}" type="slidenum">
              <a:rPr lang="en-US">
                <a:solidFill>
                  <a:prstClr val="black">
                    <a:tint val="75000"/>
                  </a:prstClr>
                </a:solidFill>
                <a:latin typeface="Tw Cen MT"/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Tw Cen M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65" r="3695"/>
          <a:stretch/>
        </p:blipFill>
        <p:spPr>
          <a:xfrm>
            <a:off x="6400800" y="440511"/>
            <a:ext cx="3352800" cy="33691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9880676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Rates and Funding for Asset Management: Take-</a:t>
            </a:r>
            <a:r>
              <a:rPr lang="en-US" dirty="0" err="1"/>
              <a:t>Aways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Assets generate your revenue!</a:t>
            </a:r>
          </a:p>
          <a:p>
            <a:r>
              <a:rPr lang="en-US" dirty="0"/>
              <a:t>Insufficient rates often lead to insufficient asset management</a:t>
            </a:r>
          </a:p>
          <a:p>
            <a:r>
              <a:rPr lang="en-US" dirty="0"/>
              <a:t>Many utilities rates generate revenue sufficient for basic operation and maintenance but not serious capital renewal and replacement</a:t>
            </a:r>
          </a:p>
          <a:p>
            <a:r>
              <a:rPr lang="en-US" dirty="0"/>
              <a:t>Rates sufficient to generate needed revenue may exceed what </a:t>
            </a:r>
            <a:r>
              <a:rPr lang="en-US" u="sng" dirty="0"/>
              <a:t>some</a:t>
            </a:r>
            <a:r>
              <a:rPr lang="en-US" dirty="0"/>
              <a:t> households can readily afford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3E5559-45D7-4101-8858-484096126FBF}" type="slidenum">
              <a:rPr lang="en-US">
                <a:solidFill>
                  <a:prstClr val="black">
                    <a:tint val="75000"/>
                  </a:prstClr>
                </a:solidFill>
                <a:latin typeface="Tw Cen MT"/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709792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B96F0-537F-4D3A-BD7B-585D854B1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Is Revenue Sufficient?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582575-AB0F-4803-97CA-86B51C02D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471" t="32616" r="14117" b="13088"/>
          <a:stretch/>
        </p:blipFill>
        <p:spPr>
          <a:xfrm>
            <a:off x="1981200" y="1308987"/>
            <a:ext cx="9677400" cy="4360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811FF2-8424-4BB6-A859-D7521C1CF8B7}"/>
              </a:ext>
            </a:extLst>
          </p:cNvPr>
          <p:cNvSpPr txBox="1"/>
          <p:nvPr/>
        </p:nvSpPr>
        <p:spPr>
          <a:xfrm>
            <a:off x="1981201" y="5562601"/>
            <a:ext cx="4927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rial"/>
              </a:rPr>
              <a:t>Source:  UNC-EFC: Results of the 2017-2018 North Carolina</a:t>
            </a:r>
          </a:p>
          <a:p>
            <a:r>
              <a:rPr lang="en-US" sz="1200" dirty="0">
                <a:solidFill>
                  <a:prstClr val="black"/>
                </a:solidFill>
                <a:latin typeface="Arial"/>
              </a:rPr>
              <a:t>Water and Wastewater Utility Management Survey</a:t>
            </a:r>
          </a:p>
        </p:txBody>
      </p:sp>
    </p:spTree>
    <p:extLst>
      <p:ext uri="{BB962C8B-B14F-4D97-AF65-F5344CB8AC3E}">
        <p14:creationId xmlns:p14="http://schemas.microsoft.com/office/powerpoint/2010/main" val="241080368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What not including depreciation looks like (Wisconsin)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47800"/>
            <a:ext cx="8234112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2383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6" b="1604"/>
          <a:stretch/>
        </p:blipFill>
        <p:spPr>
          <a:xfrm rot="5400000">
            <a:off x="6708596" y="2906893"/>
            <a:ext cx="5143500" cy="2736229"/>
          </a:xfrm>
        </p:spPr>
      </p:pic>
      <p:pic>
        <p:nvPicPr>
          <p:cNvPr id="31" name="Picture Placeholder 30"/>
          <p:cNvPicPr>
            <a:picLocks noGrp="1" noChangeAspect="1"/>
          </p:cNvPicPr>
          <p:nvPr>
            <p:ph type="pic" sz="quarter" idx="29"/>
          </p:nvPr>
        </p:nvPicPr>
        <p:blipFill>
          <a:blip r:embed="rId4"/>
          <a:srcRect t="5494" b="5494"/>
          <a:stretch>
            <a:fillRect/>
          </a:stretch>
        </p:blipFill>
        <p:spPr>
          <a:xfrm>
            <a:off x="5706958" y="4162424"/>
            <a:ext cx="2149061" cy="2647951"/>
          </a:xfrm>
          <a:prstGeom prst="rect">
            <a:avLst/>
          </a:prstGeom>
        </p:spPr>
      </p:pic>
      <p:pic>
        <p:nvPicPr>
          <p:cNvPr id="14" name="Picture Placeholder 12"/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7" b="13364"/>
          <a:stretch/>
        </p:blipFill>
        <p:spPr>
          <a:xfrm>
            <a:off x="1676400" y="909721"/>
            <a:ext cx="6096000" cy="3222887"/>
          </a:xfrm>
        </p:spPr>
      </p:pic>
      <p:sp>
        <p:nvSpPr>
          <p:cNvPr id="28" name="TextBox 27"/>
          <p:cNvSpPr txBox="1"/>
          <p:nvPr/>
        </p:nvSpPr>
        <p:spPr>
          <a:xfrm>
            <a:off x="2483898" y="5486400"/>
            <a:ext cx="2348913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EECE1"/>
                </a:solidFill>
                <a:latin typeface="Tw Cen MT"/>
              </a:rPr>
              <a:t>Fair Bluff Causey St. PS</a:t>
            </a:r>
          </a:p>
        </p:txBody>
      </p:sp>
      <p:pic>
        <p:nvPicPr>
          <p:cNvPr id="13" name="Picture Placeholder 5"/>
          <p:cNvPicPr>
            <a:picLocks noGrp="1" noChangeAspect="1"/>
          </p:cNvPicPr>
          <p:nvPr>
            <p:ph type="pic" sz="quarter" idx="5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" t="4098"/>
          <a:stretch/>
        </p:blipFill>
        <p:spPr>
          <a:xfrm>
            <a:off x="1504123" y="4162425"/>
            <a:ext cx="4146623" cy="2647951"/>
          </a:xfrm>
        </p:spPr>
      </p:pic>
      <p:sp>
        <p:nvSpPr>
          <p:cNvPr id="16" name="Title 3"/>
          <p:cNvSpPr txBox="1">
            <a:spLocks/>
          </p:cNvSpPr>
          <p:nvPr/>
        </p:nvSpPr>
        <p:spPr>
          <a:xfrm>
            <a:off x="1663148" y="126868"/>
            <a:ext cx="913406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prstClr val="black"/>
                </a:solidFill>
                <a:latin typeface="Rockwell"/>
              </a:rPr>
              <a:t>What not including depreciation looks like</a:t>
            </a:r>
            <a:endParaRPr lang="en-US" sz="3600" dirty="0">
              <a:solidFill>
                <a:prstClr val="black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59657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43001" y="85165"/>
            <a:ext cx="9471657" cy="1143000"/>
          </a:xfrm>
        </p:spPr>
        <p:txBody>
          <a:bodyPr>
            <a:noAutofit/>
          </a:bodyPr>
          <a:lstStyle/>
          <a:p>
            <a:r>
              <a:rPr lang="en-US" sz="2800" dirty="0"/>
              <a:t>Rate Challenges: Affordability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https://efc.sog.unc.edu/resource/wisconsin-water-rates-dashboard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1" y="990600"/>
            <a:ext cx="6615953" cy="532723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3895572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Affordability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05000" y="3886201"/>
            <a:ext cx="8040536" cy="2371096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2362200" y="1295400"/>
            <a:ext cx="7467600" cy="2209800"/>
          </a:xfrm>
        </p:spPr>
        <p:txBody>
          <a:bodyPr>
            <a:normAutofit/>
          </a:bodyPr>
          <a:lstStyle/>
          <a:p>
            <a:r>
              <a:rPr lang="en-US" dirty="0"/>
              <a:t>Still a value, but….</a:t>
            </a:r>
          </a:p>
          <a:p>
            <a:r>
              <a:rPr lang="en-US" dirty="0"/>
              <a:t>Bills reaching new highs (e.g. &gt; $100)</a:t>
            </a:r>
          </a:p>
          <a:p>
            <a:r>
              <a:rPr lang="en-US" dirty="0"/>
              <a:t>High poverty rates</a:t>
            </a:r>
          </a:p>
          <a:p>
            <a:r>
              <a:rPr lang="en-US" dirty="0"/>
              <a:t>Rates growing faster than income</a:t>
            </a:r>
          </a:p>
        </p:txBody>
      </p:sp>
    </p:spTree>
    <p:extLst>
      <p:ext uri="{BB962C8B-B14F-4D97-AF65-F5344CB8AC3E}">
        <p14:creationId xmlns:p14="http://schemas.microsoft.com/office/powerpoint/2010/main" val="214892752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Some Basic Rate Strategies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91200" y="1085064"/>
            <a:ext cx="4495800" cy="2126718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828800" y="1360588"/>
            <a:ext cx="4343400" cy="4964013"/>
          </a:xfrm>
        </p:spPr>
        <p:txBody>
          <a:bodyPr>
            <a:normAutofit fontScale="92500"/>
          </a:bodyPr>
          <a:lstStyle/>
          <a:p>
            <a:r>
              <a:rPr lang="en-US" dirty="0"/>
              <a:t>More frequent rate adjustments</a:t>
            </a:r>
          </a:p>
          <a:p>
            <a:r>
              <a:rPr lang="en-US" dirty="0"/>
              <a:t>Set rates that generate revenue for capital (sinking funds, debt service)</a:t>
            </a:r>
          </a:p>
          <a:p>
            <a:r>
              <a:rPr lang="en-US" dirty="0"/>
              <a:t>Multi-factor analysis (not just “bill”)</a:t>
            </a:r>
          </a:p>
          <a:p>
            <a:r>
              <a:rPr lang="en-US" dirty="0"/>
              <a:t>Education and communication</a:t>
            </a:r>
          </a:p>
          <a:p>
            <a:r>
              <a:rPr lang="en-US" dirty="0"/>
              <a:t>Customer assistance programs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62700" y="31242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w Cen MT"/>
              </a:rPr>
              <a:t>Source: 2018 Wisconsin Rate Analysis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1" y="3623568"/>
            <a:ext cx="2879739" cy="254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1467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28" y="334014"/>
            <a:ext cx="3398310" cy="2257939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IWAM</a:t>
            </a:r>
            <a:br>
              <a:rPr lang="en-US" sz="5200" dirty="0"/>
            </a:br>
            <a:r>
              <a:rPr lang="en-US" sz="5200" dirty="0"/>
              <a:t>Webinar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282143"/>
            <a:ext cx="8561033" cy="6939776"/>
          </a:xfrm>
        </p:spPr>
        <p:txBody>
          <a:bodyPr>
            <a:normAutofit/>
          </a:bodyPr>
          <a:lstStyle/>
          <a:p>
            <a:pPr marL="45720" lvl="0" indent="0">
              <a:lnSpc>
                <a:spcPct val="90000"/>
              </a:lnSpc>
              <a:buNone/>
            </a:pPr>
            <a:r>
              <a:rPr lang="en-US" sz="3200" dirty="0">
                <a:solidFill>
                  <a:schemeClr val="tx1"/>
                </a:solidFill>
              </a:rPr>
              <a:t>Project Overview</a:t>
            </a:r>
          </a:p>
          <a:p>
            <a:pPr marL="45720" lvl="0" indent="0">
              <a:lnSpc>
                <a:spcPct val="90000"/>
              </a:lnSpc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45720" lvl="0" indent="0">
              <a:lnSpc>
                <a:spcPct val="90000"/>
              </a:lnSpc>
              <a:buNone/>
            </a:pPr>
            <a:r>
              <a:rPr lang="en-US" sz="3200" dirty="0">
                <a:solidFill>
                  <a:schemeClr val="tx1"/>
                </a:solidFill>
              </a:rPr>
              <a:t>Panelist Presentations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Jeff Hughes </a:t>
            </a:r>
            <a:r>
              <a:rPr lang="en-US" sz="2000" dirty="0">
                <a:solidFill>
                  <a:srgbClr val="355D20"/>
                </a:solidFill>
              </a:rPr>
              <a:t>Environmental Finance Center at the University of North Carolina at Chapel Hill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Robert Boos </a:t>
            </a:r>
            <a:r>
              <a:rPr lang="en-US" sz="2000" dirty="0">
                <a:solidFill>
                  <a:srgbClr val="355D20"/>
                </a:solidFill>
              </a:rPr>
              <a:t>Pennsylvania Infrastructure Investment Authority (PENNVEST)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Mark Hoskins &amp; Jay Kessen </a:t>
            </a:r>
            <a:r>
              <a:rPr lang="en-US" sz="2000" dirty="0">
                <a:solidFill>
                  <a:srgbClr val="355D20"/>
                </a:solidFill>
              </a:rPr>
              <a:t>Illinois Department of Natural Resources - Office of Water Resources</a:t>
            </a:r>
          </a:p>
          <a:p>
            <a:pPr marL="320040" lvl="1" indent="0">
              <a:buNone/>
            </a:pPr>
            <a:endParaRPr lang="en-US" sz="1000" dirty="0">
              <a:solidFill>
                <a:schemeClr val="tx1"/>
              </a:solidFill>
            </a:endParaRPr>
          </a:p>
          <a:p>
            <a:pPr marL="45720" lv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chemeClr val="tx1"/>
                </a:solidFill>
              </a:rPr>
              <a:t> </a:t>
            </a:r>
          </a:p>
          <a:p>
            <a:pPr marL="45720" lv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chemeClr val="tx1"/>
                </a:solidFill>
              </a:rPr>
              <a:t>Q&amp;A + Open Discussion</a:t>
            </a:r>
          </a:p>
        </p:txBody>
      </p:sp>
      <p:pic>
        <p:nvPicPr>
          <p:cNvPr id="1026" name="Picture 2" descr="Image result for green infrastructure detroit">
            <a:extLst>
              <a:ext uri="{FF2B5EF4-FFF2-40B4-BE49-F238E27FC236}">
                <a16:creationId xmlns:a16="http://schemas.microsoft.com/office/drawing/2014/main" id="{20EF5D98-56AA-4B2D-8381-83C6E6417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4483"/>
            <a:ext cx="3166347" cy="1978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265E43-50F8-4A43-8DD4-A4EAD81AF0C5}"/>
              </a:ext>
            </a:extLst>
          </p:cNvPr>
          <p:cNvGrpSpPr/>
          <p:nvPr/>
        </p:nvGrpSpPr>
        <p:grpSpPr>
          <a:xfrm>
            <a:off x="3093691" y="100342"/>
            <a:ext cx="758960" cy="815608"/>
            <a:chOff x="4508391" y="613421"/>
            <a:chExt cx="685684" cy="81560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D17AFB-8DCF-4B46-9004-76124613FEB9}"/>
                </a:ext>
              </a:extLst>
            </p:cNvPr>
            <p:cNvSpPr txBox="1"/>
            <p:nvPr/>
          </p:nvSpPr>
          <p:spPr>
            <a:xfrm>
              <a:off x="4615070" y="613421"/>
              <a:ext cx="57900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700" b="1" dirty="0">
                  <a:solidFill>
                    <a:srgbClr val="355D20"/>
                  </a:solidFill>
                  <a:latin typeface="Berlin Sans FB Demi" panose="020E0802020502020306" pitchFamily="34" charset="0"/>
                </a:rPr>
                <a:t>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6ECC414-B739-4650-A35A-C67A26CC4B9B}"/>
                </a:ext>
              </a:extLst>
            </p:cNvPr>
            <p:cNvSpPr/>
            <p:nvPr/>
          </p:nvSpPr>
          <p:spPr>
            <a:xfrm>
              <a:off x="4508391" y="795222"/>
              <a:ext cx="579005" cy="560495"/>
            </a:xfrm>
            <a:prstGeom prst="ellipse">
              <a:avLst/>
            </a:prstGeom>
            <a:noFill/>
            <a:ln w="76200">
              <a:solidFill>
                <a:srgbClr val="355D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A6A3277-4489-4747-BDA5-ECFA169C687D}"/>
              </a:ext>
            </a:extLst>
          </p:cNvPr>
          <p:cNvGrpSpPr/>
          <p:nvPr/>
        </p:nvGrpSpPr>
        <p:grpSpPr>
          <a:xfrm>
            <a:off x="3097651" y="1443022"/>
            <a:ext cx="683157" cy="815608"/>
            <a:chOff x="4508389" y="2582616"/>
            <a:chExt cx="617200" cy="8156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6057DA-D3C4-46E6-9219-1F264DC98F63}"/>
                </a:ext>
              </a:extLst>
            </p:cNvPr>
            <p:cNvSpPr txBox="1"/>
            <p:nvPr/>
          </p:nvSpPr>
          <p:spPr>
            <a:xfrm>
              <a:off x="4546584" y="2582616"/>
              <a:ext cx="57900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700" b="1" dirty="0">
                  <a:solidFill>
                    <a:srgbClr val="355D20"/>
                  </a:solidFill>
                  <a:latin typeface="Berlin Sans FB Demi" panose="020E0802020502020306" pitchFamily="34" charset="0"/>
                </a:rPr>
                <a:t>2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1BAE9F3-DBF8-4A32-B0E4-F60032030AA7}"/>
                </a:ext>
              </a:extLst>
            </p:cNvPr>
            <p:cNvSpPr/>
            <p:nvPr/>
          </p:nvSpPr>
          <p:spPr>
            <a:xfrm>
              <a:off x="4508389" y="2761869"/>
              <a:ext cx="579005" cy="560495"/>
            </a:xfrm>
            <a:prstGeom prst="ellipse">
              <a:avLst/>
            </a:prstGeom>
            <a:noFill/>
            <a:ln w="76200">
              <a:solidFill>
                <a:srgbClr val="355D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6DFE7D-BC57-4160-9E5C-33BCE9CED718}"/>
              </a:ext>
            </a:extLst>
          </p:cNvPr>
          <p:cNvGrpSpPr/>
          <p:nvPr/>
        </p:nvGrpSpPr>
        <p:grpSpPr>
          <a:xfrm>
            <a:off x="3093691" y="5110748"/>
            <a:ext cx="664578" cy="815608"/>
            <a:chOff x="4508503" y="4686373"/>
            <a:chExt cx="600415" cy="81560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FFF1645-C017-46A3-999F-A7FC9366D2CB}"/>
                </a:ext>
              </a:extLst>
            </p:cNvPr>
            <p:cNvSpPr/>
            <p:nvPr/>
          </p:nvSpPr>
          <p:spPr>
            <a:xfrm>
              <a:off x="4508503" y="4813930"/>
              <a:ext cx="579005" cy="560495"/>
            </a:xfrm>
            <a:prstGeom prst="ellipse">
              <a:avLst/>
            </a:prstGeom>
            <a:noFill/>
            <a:ln w="76200">
              <a:solidFill>
                <a:srgbClr val="355D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16D06C-4670-4910-9894-D14FB98B05EC}"/>
                </a:ext>
              </a:extLst>
            </p:cNvPr>
            <p:cNvSpPr txBox="1"/>
            <p:nvPr/>
          </p:nvSpPr>
          <p:spPr>
            <a:xfrm>
              <a:off x="4529913" y="4686373"/>
              <a:ext cx="57900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700" b="1" dirty="0">
                  <a:solidFill>
                    <a:srgbClr val="355D20"/>
                  </a:solidFill>
                  <a:latin typeface="Eras Demi ITC" panose="020B08050305040208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223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3620329"/>
            <a:ext cx="8229600" cy="25618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Basic reviews and assistance</a:t>
            </a:r>
          </a:p>
          <a:p>
            <a:r>
              <a:rPr lang="en-US" dirty="0"/>
              <a:t>Water systems serving fewer than 10,000 people</a:t>
            </a:r>
          </a:p>
          <a:p>
            <a:r>
              <a:rPr lang="en-US" dirty="0">
                <a:hlinkClick r:id="rId2"/>
              </a:rPr>
              <a:t>https://efcnetwork.org/assistance/request-assistance/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2421-E943-4ED8-8AB4-2F22ABDA088A}" type="slidenum">
              <a:rPr lang="en-US">
                <a:solidFill>
                  <a:prstClr val="black">
                    <a:tint val="75000"/>
                  </a:prstClr>
                </a:solidFill>
                <a:latin typeface="Tw Cen MT"/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Tw Cen M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674" y="176628"/>
            <a:ext cx="7945526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2604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3E5559-45D7-4101-8858-484096126FBF}" type="slidenum">
              <a:rPr lang="en-US">
                <a:solidFill>
                  <a:prstClr val="black">
                    <a:tint val="75000"/>
                  </a:prstClr>
                </a:solidFill>
                <a:latin typeface="Tw Cen MT"/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Tw Cen M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735" y="242557"/>
            <a:ext cx="940051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462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80000"/>
                <a:satMod val="300000"/>
                <a:alpha val="20000"/>
              </a:schemeClr>
            </a:gs>
            <a:gs pos="100000">
              <a:schemeClr val="bg2">
                <a:shade val="20000"/>
                <a:satMod val="3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492" y="857251"/>
            <a:ext cx="6812508" cy="5143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9193" y="5486400"/>
            <a:ext cx="4403105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31 Years of Funding Clean Water Projects</a:t>
            </a:r>
          </a:p>
        </p:txBody>
      </p:sp>
    </p:spTree>
    <p:extLst>
      <p:ext uri="{BB962C8B-B14F-4D97-AF65-F5344CB8AC3E}">
        <p14:creationId xmlns:p14="http://schemas.microsoft.com/office/powerpoint/2010/main" val="163366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609600"/>
            <a:ext cx="4505325" cy="220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9723">
            <a:off x="1265778" y="2093769"/>
            <a:ext cx="4524375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43313">
            <a:off x="889876" y="732196"/>
            <a:ext cx="3038475" cy="17335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2941" y="198552"/>
            <a:ext cx="5331582" cy="127156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sz="38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Funding Clean Water Projects! </a:t>
            </a:r>
            <a:r>
              <a:rPr kumimoji="0" lang="en-US" sz="6000" b="1" i="0" u="none" strike="noStrike" kern="1200" cap="none" spc="-100" normalizeH="0" baseline="0" noProof="0" dirty="0">
                <a:ln>
                  <a:noFill/>
                </a:ln>
                <a:solidFill>
                  <a:srgbClr val="D1E1E3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!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91" y="2480036"/>
            <a:ext cx="2206033" cy="3317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3633">
            <a:off x="8372924" y="2353035"/>
            <a:ext cx="3048000" cy="3571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7608">
            <a:off x="3649388" y="3211742"/>
            <a:ext cx="2562905" cy="1854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4363" y="4615043"/>
            <a:ext cx="3169783" cy="15536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33730">
            <a:off x="5282881" y="4178971"/>
            <a:ext cx="3148146" cy="10167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84118">
            <a:off x="963615" y="3875660"/>
            <a:ext cx="2582468" cy="17071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31867">
            <a:off x="858580" y="5351581"/>
            <a:ext cx="2830378" cy="695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214240">
            <a:off x="8334086" y="807165"/>
            <a:ext cx="3319844" cy="2114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019868">
            <a:off x="6951310" y="2611382"/>
            <a:ext cx="2961252" cy="1203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05838">
            <a:off x="989535" y="3056418"/>
            <a:ext cx="3329655" cy="9682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0474">
            <a:off x="7470741" y="586190"/>
            <a:ext cx="3804266" cy="674571"/>
          </a:xfrm>
          <a:prstGeom prst="rect">
            <a:avLst/>
          </a:prstGeom>
        </p:spPr>
      </p:pic>
      <p:pic>
        <p:nvPicPr>
          <p:cNvPr id="17" name="Picture 2" descr="S:\PENNVEST LOGO\PennVest centered-cmyk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98" y="6047852"/>
            <a:ext cx="8667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226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Closeup of hand holding pencil, sketching on paper." title="SmartArt"/>
          <p:cNvSpPr/>
          <p:nvPr/>
        </p:nvSpPr>
        <p:spPr>
          <a:xfrm>
            <a:off x="2816767" y="1642448"/>
            <a:ext cx="6568540" cy="4104281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 7" descr="Closeup of person's hands holding square plastic object and correcting architectural drawings of same." title="Sample Picture"/>
          <p:cNvSpPr/>
          <p:nvPr/>
        </p:nvSpPr>
        <p:spPr>
          <a:xfrm rot="772096">
            <a:off x="9087525" y="402487"/>
            <a:ext cx="2715138" cy="185191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oup 9"/>
          <p:cNvGrpSpPr/>
          <p:nvPr/>
        </p:nvGrpSpPr>
        <p:grpSpPr>
          <a:xfrm>
            <a:off x="10210800" y="1524000"/>
            <a:ext cx="1298726" cy="475626"/>
            <a:chOff x="4019052" y="1840003"/>
            <a:chExt cx="1298726" cy="475626"/>
          </a:xfrm>
        </p:grpSpPr>
        <p:sp>
          <p:nvSpPr>
            <p:cNvPr id="21" name="Rectangle 20"/>
            <p:cNvSpPr/>
            <p:nvPr/>
          </p:nvSpPr>
          <p:spPr>
            <a:xfrm>
              <a:off x="4019052" y="1840003"/>
              <a:ext cx="1298726" cy="475626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TextBox 21"/>
            <p:cNvSpPr txBox="1"/>
            <p:nvPr/>
          </p:nvSpPr>
          <p:spPr>
            <a:xfrm>
              <a:off x="4019052" y="1840003"/>
              <a:ext cx="1298726" cy="4756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" tIns="8255" rIns="24765" bIns="0" numCol="1" spcCol="1270" anchor="b" anchorCtr="0">
              <a:noAutofit/>
            </a:bodyPr>
            <a:lstStyle/>
            <a:p>
              <a:pPr marL="0" marR="0" lvl="0" indent="0" algn="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Sewer</a:t>
              </a:r>
            </a:p>
          </p:txBody>
        </p:sp>
      </p:grpSp>
      <p:sp>
        <p:nvSpPr>
          <p:cNvPr id="11" name="Rectangle 10" descr="Closeup of hand, thumb flipping switch on machinery." title="SmartArt"/>
          <p:cNvSpPr/>
          <p:nvPr/>
        </p:nvSpPr>
        <p:spPr>
          <a:xfrm rot="821448">
            <a:off x="9393471" y="4859578"/>
            <a:ext cx="2566381" cy="163072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oup 12"/>
          <p:cNvGrpSpPr/>
          <p:nvPr/>
        </p:nvGrpSpPr>
        <p:grpSpPr>
          <a:xfrm>
            <a:off x="7177074" y="5840966"/>
            <a:ext cx="4004142" cy="525392"/>
            <a:chOff x="5910503" y="5159215"/>
            <a:chExt cx="4004142" cy="525392"/>
          </a:xfrm>
        </p:grpSpPr>
        <p:sp>
          <p:nvSpPr>
            <p:cNvPr id="19" name="Rectangle 18"/>
            <p:cNvSpPr/>
            <p:nvPr/>
          </p:nvSpPr>
          <p:spPr>
            <a:xfrm>
              <a:off x="5910503" y="5159215"/>
              <a:ext cx="1940835" cy="475626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/>
            <p:cNvSpPr txBox="1"/>
            <p:nvPr/>
          </p:nvSpPr>
          <p:spPr>
            <a:xfrm>
              <a:off x="7973810" y="5208981"/>
              <a:ext cx="1940835" cy="4756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" tIns="8255" rIns="24765" bIns="0" numCol="1" spcCol="1270" anchor="b" anchorCtr="0">
              <a:noAutofit/>
            </a:bodyPr>
            <a:lstStyle/>
            <a:p>
              <a:pPr marL="0" marR="0" lvl="0" indent="0" algn="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Water</a:t>
              </a:r>
            </a:p>
          </p:txBody>
        </p:sp>
      </p:grpSp>
      <p:sp>
        <p:nvSpPr>
          <p:cNvPr id="14" name="Rectangle 13" descr="Closeup of hand holding pen, pointing to chart." title="SmartArt"/>
          <p:cNvSpPr/>
          <p:nvPr/>
        </p:nvSpPr>
        <p:spPr>
          <a:xfrm rot="20935828">
            <a:off x="465981" y="467424"/>
            <a:ext cx="2346787" cy="170737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/>
          <p:cNvSpPr/>
          <p:nvPr/>
        </p:nvSpPr>
        <p:spPr>
          <a:xfrm rot="21048427">
            <a:off x="428728" y="4346442"/>
            <a:ext cx="2114817" cy="2100217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Group 15"/>
          <p:cNvGrpSpPr/>
          <p:nvPr/>
        </p:nvGrpSpPr>
        <p:grpSpPr>
          <a:xfrm>
            <a:off x="1847737" y="1404635"/>
            <a:ext cx="1761396" cy="1217903"/>
            <a:chOff x="581166" y="722884"/>
            <a:chExt cx="1761396" cy="1217903"/>
          </a:xfrm>
        </p:grpSpPr>
        <p:sp>
          <p:nvSpPr>
            <p:cNvPr id="17" name="Rectangle 16"/>
            <p:cNvSpPr/>
            <p:nvPr/>
          </p:nvSpPr>
          <p:spPr>
            <a:xfrm>
              <a:off x="1500647" y="1465161"/>
              <a:ext cx="841915" cy="475626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TextBox 17"/>
            <p:cNvSpPr txBox="1"/>
            <p:nvPr/>
          </p:nvSpPr>
          <p:spPr>
            <a:xfrm>
              <a:off x="581166" y="722884"/>
              <a:ext cx="841915" cy="4756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" tIns="8255" rIns="24765" bIns="0" numCol="1" spcCol="1270" anchor="b" anchorCtr="0">
              <a:noAutofit/>
            </a:bodyPr>
            <a:lstStyle/>
            <a:p>
              <a:pPr marL="0" marR="0" lvl="0" indent="0" algn="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Non Point Source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45983" y="5688824"/>
            <a:ext cx="951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Storm Water</a:t>
            </a:r>
          </a:p>
        </p:txBody>
      </p:sp>
    </p:spTree>
    <p:extLst>
      <p:ext uri="{BB962C8B-B14F-4D97-AF65-F5344CB8AC3E}">
        <p14:creationId xmlns:p14="http://schemas.microsoft.com/office/powerpoint/2010/main" val="1980482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78000">
              <a:schemeClr val="bg2">
                <a:shade val="20000"/>
                <a:satMod val="3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571500" y="685800"/>
            <a:ext cx="10744200" cy="137160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sz="38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PENNVEST Financing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Projects Approved: 3,878 for a Total Funding of $8.69 Billion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50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en-US" sz="50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$570 Million Budgeted for 2018-2019</a:t>
            </a:r>
            <a:endParaRPr kumimoji="0" lang="en-US" sz="50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9600" y="2362200"/>
            <a:ext cx="3048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 1,043 Drinking Water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 1,640 Wastewater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 17 Brownfield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 157 Non-Point Source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 3 Acid Mine Drainage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 129 Storm Water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 802 On-Lot repairs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 10 sewer laterals replaced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• 77 new sewer connections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727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685800"/>
            <a:ext cx="655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PENNVEST BOARD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2209800"/>
            <a:ext cx="929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APPLICATION CUT-OFF DATES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		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BOARD MEETING DATES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May 2, 2018					July 18,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August 8, 2018				October 17,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October 31, 2018				January 30,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February 6, 2019				April 17,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May 1, 2019					TBD</a:t>
            </a:r>
          </a:p>
        </p:txBody>
      </p:sp>
    </p:spTree>
    <p:extLst>
      <p:ext uri="{BB962C8B-B14F-4D97-AF65-F5344CB8AC3E}">
        <p14:creationId xmlns:p14="http://schemas.microsoft.com/office/powerpoint/2010/main" val="453072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80000">
              <a:schemeClr val="bg2">
                <a:shade val="20000"/>
                <a:satMod val="3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933700" y="457200"/>
            <a:ext cx="6400800" cy="762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sz="38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How Can PENNVEST Help?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38400" y="1524000"/>
            <a:ext cx="7391400" cy="43434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700"/>
              </a:spcBef>
              <a:buClr>
                <a:schemeClr val="accent2"/>
              </a:buClr>
              <a:buSzPct val="85000"/>
              <a:buFont typeface="Wingdings 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85000"/>
              <a:buFont typeface="Wingdings 2"/>
              <a:buChar char="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9B5B0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Drinking Water – Public/Private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9B5B0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Wastewater – Public/Private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9B5B0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Storm Water – Public/Private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9B5B0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Non – Point Source</a:t>
            </a:r>
          </a:p>
          <a:p>
            <a:pPr marL="10058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D1E1E3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Ag BMPs – Public/Private</a:t>
            </a:r>
          </a:p>
          <a:p>
            <a:pPr marL="10058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D1E1E3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Acid Mine – Public/Private</a:t>
            </a:r>
          </a:p>
          <a:p>
            <a:pPr marL="10058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D1E1E3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Brownfield – Public/Private</a:t>
            </a:r>
          </a:p>
          <a:p>
            <a:pPr marL="10058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D1E1E3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Green Infrastructure – Public/Private</a:t>
            </a:r>
          </a:p>
          <a:p>
            <a:pPr marL="10058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D1E1E3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Nutrient Trading – Public/Private</a:t>
            </a:r>
          </a:p>
          <a:p>
            <a:pPr marL="10058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D1E1E3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On-lot systems – Principal Residence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Picture 2" descr="S:\PENNVEST LOGO\PennVest centered-cmy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59" y="6067926"/>
            <a:ext cx="8667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902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13" y="1600200"/>
            <a:ext cx="8882743" cy="445516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91987" y="609600"/>
            <a:ext cx="9601196" cy="76416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38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-100" normalizeH="0" baseline="0" noProof="0" dirty="0">
                <a:ln>
                  <a:noFill/>
                </a:ln>
                <a:solidFill>
                  <a:srgbClr val="D1E1E3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 </a:t>
            </a:r>
            <a:r>
              <a:rPr kumimoji="0" lang="en-US" sz="4000" b="0" i="0" u="sng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COMPETITVE TERMS</a:t>
            </a:r>
          </a:p>
        </p:txBody>
      </p:sp>
    </p:spTree>
    <p:extLst>
      <p:ext uri="{BB962C8B-B14F-4D97-AF65-F5344CB8AC3E}">
        <p14:creationId xmlns:p14="http://schemas.microsoft.com/office/powerpoint/2010/main" val="3043613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1828800" y="1295400"/>
            <a:ext cx="7696200" cy="4751387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74320" indent="-274320" algn="l" rtl="0" eaLnBrk="1" latinLnBrk="0" hangingPunct="1">
              <a:spcBef>
                <a:spcPts val="700"/>
              </a:spcBef>
              <a:buClr>
                <a:schemeClr val="accent2"/>
              </a:buClr>
              <a:buSzPct val="85000"/>
              <a:buFont typeface="Wingdings 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85000"/>
              <a:buFont typeface="Wingdings 2"/>
              <a:buChar char="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User Rate Projection based on County Cap Rate and compared with community Target Rate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If resulting rate below target – all loan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If resulting rate above target – hardship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Hardship considerations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Reduced interest rate to 1.000% for full term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Grant funds – grants are often prorated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Loan term stretched up to 30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PENNVEST will extend the best possible funding offer.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No guarantees  on hitting Target Rate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 some cases you may need to leverage other sources if affordability is an issue  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28900" y="304800"/>
            <a:ext cx="6096000" cy="58102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38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Funding Determination </a:t>
            </a:r>
          </a:p>
        </p:txBody>
      </p:sp>
    </p:spTree>
    <p:extLst>
      <p:ext uri="{BB962C8B-B14F-4D97-AF65-F5344CB8AC3E}">
        <p14:creationId xmlns:p14="http://schemas.microsoft.com/office/powerpoint/2010/main" val="1281540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98730-C5E0-498F-BE23-7E6007A0F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16" y="285898"/>
            <a:ext cx="3620556" cy="24098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dirty="0"/>
              <a:t>IWAM Project Overview:</a:t>
            </a:r>
            <a:br>
              <a:rPr lang="en-US" sz="4400" dirty="0"/>
            </a:br>
            <a:br>
              <a:rPr lang="en-US" sz="2200" dirty="0"/>
            </a:br>
            <a:r>
              <a:rPr lang="en-US" sz="4400" dirty="0"/>
              <a:t>Background</a:t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46B785E4-9F06-4914-A659-80FA7AD16039}"/>
              </a:ext>
            </a:extLst>
          </p:cNvPr>
          <p:cNvSpPr txBox="1"/>
          <p:nvPr/>
        </p:nvSpPr>
        <p:spPr>
          <a:xfrm>
            <a:off x="4462272" y="-278512"/>
            <a:ext cx="7800610" cy="6200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F2B8FD6-43FB-4948-B942-78A4212A146C}"/>
              </a:ext>
            </a:extLst>
          </p:cNvPr>
          <p:cNvSpPr txBox="1"/>
          <p:nvPr/>
        </p:nvSpPr>
        <p:spPr>
          <a:xfrm>
            <a:off x="4932989" y="-30338"/>
            <a:ext cx="7220349" cy="5704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200" dirty="0"/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/>
              <a:t>GLC is a regional organization that seeks shared solutions for shared problems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200" dirty="0"/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i="1" dirty="0"/>
              <a:t>Joint Action Plan for Clean Water Infrastructure and Services in the Great Lakes Region </a:t>
            </a:r>
            <a:r>
              <a:rPr lang="en-US" sz="2200" dirty="0"/>
              <a:t>(Sept 2017) </a:t>
            </a:r>
          </a:p>
          <a:p>
            <a:pPr marL="800100" lvl="1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/>
              <a:t>Identified a significant investment gap</a:t>
            </a:r>
          </a:p>
          <a:p>
            <a:pPr marL="800100" lvl="1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/>
              <a:t>Recommendations for state/provincial, federal, and local action</a:t>
            </a:r>
          </a:p>
          <a:p>
            <a:pPr lvl="1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200" dirty="0"/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/>
              <a:t>2018 funding from the Joyce Foundation to pursue these recommendations leads to IWAM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6C641-5186-48DA-AF75-98DED7D72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45" y="2330549"/>
            <a:ext cx="4812444" cy="3591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5A62C1-E2B8-479C-8769-994B959C3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45" y="2466109"/>
            <a:ext cx="4812444" cy="33250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C5F9D1-C179-4121-9BDB-E734C8F7D8DF}"/>
              </a:ext>
            </a:extLst>
          </p:cNvPr>
          <p:cNvSpPr txBox="1"/>
          <p:nvPr/>
        </p:nvSpPr>
        <p:spPr>
          <a:xfrm>
            <a:off x="120545" y="5985771"/>
            <a:ext cx="546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*Great Lakes Commission (2017)</a:t>
            </a:r>
          </a:p>
        </p:txBody>
      </p:sp>
    </p:spTree>
    <p:extLst>
      <p:ext uri="{BB962C8B-B14F-4D97-AF65-F5344CB8AC3E}">
        <p14:creationId xmlns:p14="http://schemas.microsoft.com/office/powerpoint/2010/main" val="3129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62052" y="309881"/>
            <a:ext cx="9601196" cy="82296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38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-100" normalizeH="0" baseline="0" noProof="0" dirty="0">
                <a:ln>
                  <a:noFill/>
                </a:ln>
                <a:solidFill>
                  <a:srgbClr val="D1E1E3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 </a:t>
            </a:r>
            <a:r>
              <a:rPr kumimoji="0" lang="en-US" sz="38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ENTIRE PROCESS IS WEB-BASED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76251" y="1740906"/>
            <a:ext cx="6188710" cy="4134962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700"/>
              </a:spcBef>
              <a:buClr>
                <a:schemeClr val="accent2"/>
              </a:buClr>
              <a:buSzPct val="85000"/>
              <a:buFont typeface="Wingdings 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85000"/>
              <a:buFont typeface="Wingdings 2"/>
              <a:buChar char="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Web Based system allows for: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+ the collection and evaluation of information for project review, ranking and recommendation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+ Submittal of as bid project costs and documents necessary for settlement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+ Submittal, review and disbursement of eligible costs associated with reimbursement for costs associated with the implementation of 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+ PENNVEST review of change orders and project close-out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+ Collection of repayments, and annual financial statements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24/7 access to the information and status of your project along the way!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	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109" y="1431186"/>
            <a:ext cx="4171315" cy="39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14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2286000" y="1371600"/>
            <a:ext cx="7410450" cy="4751388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700"/>
              </a:spcBef>
              <a:buClr>
                <a:schemeClr val="accent2"/>
              </a:buClr>
              <a:buSzPct val="85000"/>
              <a:buFont typeface="Wingdings 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85000"/>
              <a:buFont typeface="Wingdings 2"/>
              <a:buChar char="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DEP -technical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Public Health, Safety, Environment, Compliance, Adequacy &amp; Efficiency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DCED – economic development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Economic Development, Community Action Team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B4BC4C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PENNVEST – community capacity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Land Use, Infill, Financial Capability, Funding Offer and Collateral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143125" y="457200"/>
            <a:ext cx="7696200" cy="6572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sz="38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Project Review/Priority</a:t>
            </a:r>
          </a:p>
        </p:txBody>
      </p:sp>
    </p:spTree>
    <p:extLst>
      <p:ext uri="{BB962C8B-B14F-4D97-AF65-F5344CB8AC3E}">
        <p14:creationId xmlns:p14="http://schemas.microsoft.com/office/powerpoint/2010/main" val="4213690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90000">
              <a:schemeClr val="bg2">
                <a:shade val="20000"/>
                <a:satMod val="3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1957137" y="1524000"/>
            <a:ext cx="7696200" cy="4318793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700"/>
              </a:spcBef>
              <a:buClr>
                <a:schemeClr val="accent2"/>
              </a:buClr>
              <a:buSzPct val="85000"/>
              <a:buFont typeface="Wingdings 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85000"/>
              <a:buFont typeface="Wingdings 2"/>
              <a:buChar char="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Increased Ranking Points.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 2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Asset Management Plan eligible cost up to $25,000.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 2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Fiscal Sustainability Plans required for all new wastewater treatment infrastructure improvements.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prstClr val="white"/>
              </a:buClr>
              <a:buSzPct val="85000"/>
              <a:buFont typeface="Wingdings 2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21305" y="609600"/>
            <a:ext cx="7567864" cy="609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38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Asset Management Incentivized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sng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59519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33600" y="2057400"/>
            <a:ext cx="7567864" cy="1676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38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j-ea"/>
                <a:cs typeface="+mj-cs"/>
              </a:rPr>
              <a:t>How is PENNVEST Incentivized Asset Management going?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86478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78245" y="457200"/>
            <a:ext cx="8982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http://www.pennvest.pa.gov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8" y="1371600"/>
            <a:ext cx="1076696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79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434" y="914400"/>
            <a:ext cx="6090565" cy="58808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8716" y="183423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You can follow us on Facebook</a:t>
            </a:r>
          </a:p>
        </p:txBody>
      </p:sp>
    </p:spTree>
    <p:extLst>
      <p:ext uri="{BB962C8B-B14F-4D97-AF65-F5344CB8AC3E}">
        <p14:creationId xmlns:p14="http://schemas.microsoft.com/office/powerpoint/2010/main" val="2929595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pic>
        <p:nvPicPr>
          <p:cNvPr id="1028" name="Picture 4" descr="C:\Users\amn6\AppData\Local\Microsoft\Windows\Temporary Internet Files\Content.IE5\X4C54QL5\MC900391752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198619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67098" y="4191000"/>
            <a:ext cx="5257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Robert H. Boos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Deputy Executive Director for Project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PENNVEST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Phone – 717.783.4493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E-mail - rboos@pa.gov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FE3C0-97FC-40A7-9D32-0425E11E3B69}"/>
              </a:ext>
            </a:extLst>
          </p:cNvPr>
          <p:cNvSpPr/>
          <p:nvPr/>
        </p:nvSpPr>
        <p:spPr>
          <a:xfrm>
            <a:off x="263524" y="0"/>
            <a:ext cx="11928475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5E1409-F197-4168-A58C-C8DF6E8D7839}"/>
              </a:ext>
            </a:extLst>
          </p:cNvPr>
          <p:cNvSpPr txBox="1">
            <a:spLocks/>
          </p:cNvSpPr>
          <p:nvPr/>
        </p:nvSpPr>
        <p:spPr>
          <a:xfrm>
            <a:off x="1020070" y="479069"/>
            <a:ext cx="9981615" cy="132556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9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Stormwater Utility Fees </a:t>
            </a:r>
            <a:br>
              <a:rPr kumimoji="0" lang="en-US" sz="19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9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&amp; Asset Management</a:t>
            </a:r>
            <a:br>
              <a:rPr kumimoji="0" lang="en-US" sz="19200" b="1" i="0" u="none" strike="noStrike" kern="0" cap="none" spc="0" normalizeH="0" baseline="0" noProof="0" dirty="0">
                <a:ln>
                  <a:noFill/>
                </a:ln>
                <a:solidFill>
                  <a:srgbClr val="CCEC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19200" b="0" i="0" u="none" strike="noStrike" kern="0" cap="none" spc="0" normalizeH="0" baseline="0" noProof="0" dirty="0">
                <a:ln>
                  <a:noFill/>
                </a:ln>
                <a:solidFill>
                  <a:srgbClr val="CCECFF">
                    <a:lumMod val="1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US" sz="19200" b="0" i="0" u="none" strike="noStrike" kern="0" cap="none" spc="0" normalizeH="0" baseline="0" noProof="0" dirty="0">
              <a:ln>
                <a:noFill/>
              </a:ln>
              <a:solidFill>
                <a:srgbClr val="CCECFF">
                  <a:lumMod val="10000"/>
                </a:srgbClr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934166-2A19-4F1C-93BF-89FF767AC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" t="12558" r="13784" b="554"/>
          <a:stretch/>
        </p:blipFill>
        <p:spPr>
          <a:xfrm>
            <a:off x="263523" y="2762771"/>
            <a:ext cx="5747354" cy="3180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1740EE-9B45-49E9-8C6B-F0D05BAC7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89" y="1951544"/>
            <a:ext cx="4856247" cy="31805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4E57493-98ED-4651-B0E6-4C503B5691BD}"/>
              </a:ext>
            </a:extLst>
          </p:cNvPr>
          <p:cNvSpPr txBox="1">
            <a:spLocks/>
          </p:cNvSpPr>
          <p:nvPr/>
        </p:nvSpPr>
        <p:spPr>
          <a:xfrm>
            <a:off x="6442745" y="5279031"/>
            <a:ext cx="5620291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Mark Hoskins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Jay Kessen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Illinois Department of Natural Resources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Office of Water Resources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CCECFF">
                  <a:lumMod val="10000"/>
                </a:srgbClr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4989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FE3C0-97FC-40A7-9D32-0425E11E3B69}"/>
              </a:ext>
            </a:extLst>
          </p:cNvPr>
          <p:cNvSpPr/>
          <p:nvPr/>
        </p:nvSpPr>
        <p:spPr>
          <a:xfrm>
            <a:off x="263524" y="0"/>
            <a:ext cx="11928475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BA08E-1478-4016-82A7-82ECDC12C5A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CECFF">
                    <a:lumMod val="9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CECFF">
                  <a:lumMod val="9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5E1409-F197-4168-A58C-C8DF6E8D7839}"/>
              </a:ext>
            </a:extLst>
          </p:cNvPr>
          <p:cNvSpPr txBox="1">
            <a:spLocks/>
          </p:cNvSpPr>
          <p:nvPr/>
        </p:nvSpPr>
        <p:spPr>
          <a:xfrm>
            <a:off x="865351" y="736050"/>
            <a:ext cx="10234449" cy="132556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9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are Stormwater Utility Fees?</a:t>
            </a:r>
            <a:br>
              <a:rPr kumimoji="0" lang="en-US" sz="19200" b="0" i="0" u="none" strike="noStrike" kern="0" cap="none" spc="0" normalizeH="0" baseline="0" noProof="0" dirty="0">
                <a:ln>
                  <a:noFill/>
                </a:ln>
                <a:solidFill>
                  <a:srgbClr val="CCECFF">
                    <a:lumMod val="1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US" sz="19200" b="0" i="0" u="none" strike="noStrike" kern="0" cap="none" spc="0" normalizeH="0" baseline="0" noProof="0" dirty="0">
              <a:ln>
                <a:noFill/>
              </a:ln>
              <a:solidFill>
                <a:srgbClr val="CCECFF">
                  <a:lumMod val="10000"/>
                </a:srgbClr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069EF6-1DBB-48E1-9DE6-4B76A6BBB72B}"/>
              </a:ext>
            </a:extLst>
          </p:cNvPr>
          <p:cNvSpPr/>
          <p:nvPr/>
        </p:nvSpPr>
        <p:spPr>
          <a:xfrm>
            <a:off x="865351" y="2061613"/>
            <a:ext cx="10736623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Dedicated Revenue Stream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Fee not a Tax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Capacity-Based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Defined Level of Service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6C9CFE-7D17-47A0-BF33-D1C4D07CA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809" y="1883731"/>
            <a:ext cx="1379392" cy="18278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C4C7E4-CB64-4699-8E9B-DCA8828A7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50" y="3711594"/>
            <a:ext cx="1377949" cy="137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36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FE3C0-97FC-40A7-9D32-0425E11E3B69}"/>
              </a:ext>
            </a:extLst>
          </p:cNvPr>
          <p:cNvSpPr/>
          <p:nvPr/>
        </p:nvSpPr>
        <p:spPr>
          <a:xfrm>
            <a:off x="263524" y="0"/>
            <a:ext cx="11928475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BA08E-1478-4016-82A7-82ECDC12C5A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CECFF">
                    <a:lumMod val="9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CECFF">
                  <a:lumMod val="9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5E1409-F197-4168-A58C-C8DF6E8D7839}"/>
              </a:ext>
            </a:extLst>
          </p:cNvPr>
          <p:cNvSpPr txBox="1">
            <a:spLocks/>
          </p:cNvSpPr>
          <p:nvPr/>
        </p:nvSpPr>
        <p:spPr>
          <a:xfrm>
            <a:off x="865351" y="664626"/>
            <a:ext cx="10234449" cy="132556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9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Brief History</a:t>
            </a:r>
            <a:br>
              <a:rPr kumimoji="0" lang="en-US" sz="19200" b="0" i="0" u="none" strike="noStrike" kern="0" cap="none" spc="0" normalizeH="0" baseline="0" noProof="0" dirty="0">
                <a:ln>
                  <a:noFill/>
                </a:ln>
                <a:solidFill>
                  <a:srgbClr val="CCECFF">
                    <a:lumMod val="1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US" sz="19200" b="0" i="0" u="none" strike="noStrike" kern="0" cap="none" spc="0" normalizeH="0" baseline="0" noProof="0" dirty="0">
              <a:ln>
                <a:noFill/>
              </a:ln>
              <a:solidFill>
                <a:srgbClr val="CCECFF">
                  <a:lumMod val="10000"/>
                </a:srgbClr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069EF6-1DBB-48E1-9DE6-4B76A6BBB72B}"/>
              </a:ext>
            </a:extLst>
          </p:cNvPr>
          <p:cNvSpPr/>
          <p:nvPr/>
        </p:nvSpPr>
        <p:spPr>
          <a:xfrm>
            <a:off x="980199" y="1950671"/>
            <a:ext cx="11757899" cy="316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1970s and 1980s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1990s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Today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25F4B-4888-4815-B4DE-8C5E0DDE2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66" t="29272" r="36146" b="21867"/>
          <a:stretch/>
        </p:blipFill>
        <p:spPr>
          <a:xfrm>
            <a:off x="8464491" y="1722331"/>
            <a:ext cx="3351983" cy="300898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F638AB-6DA2-4C3B-A902-57654D96EED9}"/>
              </a:ext>
            </a:extLst>
          </p:cNvPr>
          <p:cNvSpPr txBox="1">
            <a:spLocks/>
          </p:cNvSpPr>
          <p:nvPr/>
        </p:nvSpPr>
        <p:spPr>
          <a:xfrm>
            <a:off x="8254766" y="4781583"/>
            <a:ext cx="3607265" cy="31053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SOURCE:  Wood Group, formerly </a:t>
            </a:r>
            <a:r>
              <a:rPr kumimoji="0" lang="en-US" sz="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Amec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Foster Wheeler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200287-95DE-4A2A-BD95-995FAAC42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07" t="19433" r="28861" b="21514"/>
          <a:stretch/>
        </p:blipFill>
        <p:spPr>
          <a:xfrm>
            <a:off x="3727509" y="3368271"/>
            <a:ext cx="4180339" cy="28251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E5FA376-CC46-413E-BA4C-6B7081A464C8}"/>
              </a:ext>
            </a:extLst>
          </p:cNvPr>
          <p:cNvSpPr txBox="1">
            <a:spLocks/>
          </p:cNvSpPr>
          <p:nvPr/>
        </p:nvSpPr>
        <p:spPr>
          <a:xfrm>
            <a:off x="4057301" y="6240772"/>
            <a:ext cx="3777842" cy="31053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SOURCE:  Western Kentucky University Stormwater Utility Survey 2018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5814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98730-C5E0-498F-BE23-7E6007A0F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12049"/>
            <a:ext cx="4314824" cy="24098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dirty="0"/>
              <a:t>IWAM Project Overview:</a:t>
            </a:r>
            <a:br>
              <a:rPr lang="en-US" sz="4400" dirty="0"/>
            </a:br>
            <a:br>
              <a:rPr lang="en-US" sz="2200" dirty="0"/>
            </a:br>
            <a:r>
              <a:rPr lang="en-US" sz="3600" dirty="0"/>
              <a:t>Tasks</a:t>
            </a:r>
            <a:r>
              <a:rPr lang="en-US" sz="4000" dirty="0"/>
              <a:t> &amp; </a:t>
            </a:r>
            <a:r>
              <a:rPr lang="en-US" sz="3600" dirty="0"/>
              <a:t>Outcomes</a:t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46B785E4-9F06-4914-A659-80FA7AD16039}"/>
              </a:ext>
            </a:extLst>
          </p:cNvPr>
          <p:cNvSpPr txBox="1"/>
          <p:nvPr/>
        </p:nvSpPr>
        <p:spPr>
          <a:xfrm>
            <a:off x="4073567" y="-212024"/>
            <a:ext cx="8118433" cy="6657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000" dirty="0"/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b="1" u="sng" dirty="0"/>
              <a:t>Webinar Series </a:t>
            </a:r>
            <a:r>
              <a:rPr lang="en-US" sz="2400" b="1" u="sng" dirty="0">
                <a:solidFill>
                  <a:srgbClr val="FF0000"/>
                </a:solidFill>
              </a:rPr>
              <a:t>(Feb – April, 2019)</a:t>
            </a:r>
          </a:p>
          <a:p>
            <a:pPr marL="28575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/>
              <a:t>Webinar 1: </a:t>
            </a:r>
            <a:r>
              <a:rPr lang="en-US" sz="2000" dirty="0">
                <a:solidFill>
                  <a:srgbClr val="355D20"/>
                </a:solidFill>
              </a:rPr>
              <a:t>What is IWAM?</a:t>
            </a:r>
          </a:p>
          <a:p>
            <a:pPr marL="28575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/>
              <a:t>Webinar 2: </a:t>
            </a:r>
            <a:r>
              <a:rPr lang="en-US" sz="2000" dirty="0">
                <a:solidFill>
                  <a:srgbClr val="355D20"/>
                </a:solidFill>
              </a:rPr>
              <a:t>Water Infrastructure Financing &amp; IWAM</a:t>
            </a:r>
          </a:p>
          <a:p>
            <a:pPr marL="28575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/>
              <a:t>Webinar 3: </a:t>
            </a:r>
            <a:r>
              <a:rPr lang="en-US" sz="2000" dirty="0">
                <a:solidFill>
                  <a:srgbClr val="355D20"/>
                </a:solidFill>
              </a:rPr>
              <a:t>Technology &amp; IWAM </a:t>
            </a:r>
          </a:p>
          <a:p>
            <a:pPr marL="28575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/>
              <a:t>Webinar 4: </a:t>
            </a:r>
            <a:r>
              <a:rPr lang="en-US" sz="2000" dirty="0">
                <a:solidFill>
                  <a:srgbClr val="355D20"/>
                </a:solidFill>
              </a:rPr>
              <a:t>IWAM Policy and Program Implementation </a:t>
            </a:r>
            <a:endParaRPr lang="en-US" sz="2400" dirty="0"/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b="1" u="sng" dirty="0"/>
              <a:t>Focus Groups </a:t>
            </a:r>
            <a:r>
              <a:rPr lang="en-US" sz="2400" b="1" u="sng" dirty="0">
                <a:solidFill>
                  <a:srgbClr val="FF0000"/>
                </a:solidFill>
              </a:rPr>
              <a:t>(April – June, 2019)</a:t>
            </a:r>
          </a:p>
          <a:p>
            <a:pPr marL="28575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dirty="0"/>
              <a:t>Information gathering from communities and AM professionals advancing local or regional IWAM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400" dirty="0"/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b="1" u="sng" dirty="0"/>
              <a:t>IWAM Reports </a:t>
            </a:r>
            <a:r>
              <a:rPr lang="en-US" sz="2400" b="1" u="sng" dirty="0">
                <a:solidFill>
                  <a:srgbClr val="FF0000"/>
                </a:solidFill>
              </a:rPr>
              <a:t>(Summer 2019 – Early 2020)</a:t>
            </a:r>
          </a:p>
          <a:p>
            <a:pPr marL="28575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dirty="0"/>
              <a:t>Phase I Report: </a:t>
            </a:r>
            <a:r>
              <a:rPr lang="en-US" sz="2000" dirty="0">
                <a:solidFill>
                  <a:srgbClr val="355D20"/>
                </a:solidFill>
              </a:rPr>
              <a:t>Barriers; Opportunities; Best Practices</a:t>
            </a:r>
          </a:p>
          <a:p>
            <a:pPr marL="28575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dirty="0"/>
              <a:t>Proposal for IWAM Phase II: </a:t>
            </a:r>
            <a:r>
              <a:rPr lang="en-US" sz="2000" dirty="0">
                <a:solidFill>
                  <a:srgbClr val="355D20"/>
                </a:solidFill>
              </a:rPr>
              <a:t>Workplan to implement Phase I results in pilot communities</a:t>
            </a:r>
            <a:endParaRPr lang="en-US" sz="2400" dirty="0"/>
          </a:p>
          <a:p>
            <a:pPr marL="28575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9D1A04-981C-43CA-97F0-6CDFCD539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2" y="2821875"/>
            <a:ext cx="4010087" cy="2680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166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FE3C0-97FC-40A7-9D32-0425E11E3B69}"/>
              </a:ext>
            </a:extLst>
          </p:cNvPr>
          <p:cNvSpPr/>
          <p:nvPr/>
        </p:nvSpPr>
        <p:spPr>
          <a:xfrm>
            <a:off x="263524" y="0"/>
            <a:ext cx="11928475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BA08E-1478-4016-82A7-82ECDC12C5A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CECFF">
                    <a:lumMod val="9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CECFF">
                  <a:lumMod val="9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5E1409-F197-4168-A58C-C8DF6E8D7839}"/>
              </a:ext>
            </a:extLst>
          </p:cNvPr>
          <p:cNvSpPr txBox="1">
            <a:spLocks/>
          </p:cNvSpPr>
          <p:nvPr/>
        </p:nvSpPr>
        <p:spPr>
          <a:xfrm>
            <a:off x="865351" y="657489"/>
            <a:ext cx="10234449" cy="132556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9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Legal Criteria</a:t>
            </a:r>
            <a:br>
              <a:rPr kumimoji="0" lang="en-US" sz="19200" b="0" i="0" u="none" strike="noStrike" kern="0" cap="none" spc="0" normalizeH="0" baseline="0" noProof="0" dirty="0">
                <a:ln>
                  <a:noFill/>
                </a:ln>
                <a:solidFill>
                  <a:srgbClr val="CCECFF">
                    <a:lumMod val="1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US" sz="19200" b="0" i="0" u="none" strike="noStrike" kern="0" cap="none" spc="0" normalizeH="0" baseline="0" noProof="0" dirty="0">
              <a:ln>
                <a:noFill/>
              </a:ln>
              <a:solidFill>
                <a:srgbClr val="CCECFF">
                  <a:lumMod val="10000"/>
                </a:srgbClr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069EF6-1DBB-48E1-9DE6-4B76A6BBB72B}"/>
              </a:ext>
            </a:extLst>
          </p:cNvPr>
          <p:cNvSpPr/>
          <p:nvPr/>
        </p:nvSpPr>
        <p:spPr>
          <a:xfrm>
            <a:off x="865351" y="2283702"/>
            <a:ext cx="11757899" cy="316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Rational Nexus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Voluntary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Dedicated Regulatory Purpose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51F2DA-8FD7-469D-9691-72B875407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639" y="1480312"/>
            <a:ext cx="4223957" cy="41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7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64E8E3-4884-4631-BD69-12748584D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3" t="22213" r="33839" b="26437"/>
          <a:stretch/>
        </p:blipFill>
        <p:spPr>
          <a:xfrm>
            <a:off x="156499" y="3535068"/>
            <a:ext cx="4026042" cy="2395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EB59AB-3A45-4487-B4CB-36E98DB2B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92" t="20703" r="65871" b="14954"/>
          <a:stretch/>
        </p:blipFill>
        <p:spPr>
          <a:xfrm>
            <a:off x="4525812" y="1646594"/>
            <a:ext cx="3201982" cy="26904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CFE3C0-97FC-40A7-9D32-0425E11E3B69}"/>
              </a:ext>
            </a:extLst>
          </p:cNvPr>
          <p:cNvSpPr/>
          <p:nvPr/>
        </p:nvSpPr>
        <p:spPr>
          <a:xfrm>
            <a:off x="263524" y="0"/>
            <a:ext cx="11928475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BA08E-1478-4016-82A7-82ECDC12C5A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CECFF">
                    <a:lumMod val="9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CECFF">
                  <a:lumMod val="9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5E1409-F197-4168-A58C-C8DF6E8D7839}"/>
              </a:ext>
            </a:extLst>
          </p:cNvPr>
          <p:cNvSpPr txBox="1">
            <a:spLocks/>
          </p:cNvSpPr>
          <p:nvPr/>
        </p:nvSpPr>
        <p:spPr>
          <a:xfrm>
            <a:off x="781461" y="497312"/>
            <a:ext cx="10234449" cy="132556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9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Process</a:t>
            </a:r>
            <a:br>
              <a:rPr kumimoji="0" lang="en-US" sz="19200" b="0" i="0" u="none" strike="noStrike" kern="0" cap="none" spc="0" normalizeH="0" baseline="0" noProof="0" dirty="0">
                <a:ln>
                  <a:noFill/>
                </a:ln>
                <a:solidFill>
                  <a:srgbClr val="CCECFF">
                    <a:lumMod val="1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US" sz="19200" b="0" i="0" u="none" strike="noStrike" kern="0" cap="none" spc="0" normalizeH="0" baseline="0" noProof="0" dirty="0">
              <a:ln>
                <a:noFill/>
              </a:ln>
              <a:solidFill>
                <a:srgbClr val="CCECFF">
                  <a:lumMod val="10000"/>
                </a:srgbClr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069EF6-1DBB-48E1-9DE6-4B76A6BBB72B}"/>
              </a:ext>
            </a:extLst>
          </p:cNvPr>
          <p:cNvSpPr/>
          <p:nvPr/>
        </p:nvSpPr>
        <p:spPr>
          <a:xfrm>
            <a:off x="434101" y="1748677"/>
            <a:ext cx="11757899" cy="258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Feasibility Study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60032-AD1B-435B-8437-DA5EFC62E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2" t="21069" r="32363" b="11606"/>
          <a:stretch/>
        </p:blipFill>
        <p:spPr>
          <a:xfrm>
            <a:off x="8071066" y="2636788"/>
            <a:ext cx="4068680" cy="3045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D6DC60-EEE1-4F7C-8485-C876432F28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14" t="16242" r="33011" b="31549"/>
          <a:stretch/>
        </p:blipFill>
        <p:spPr>
          <a:xfrm>
            <a:off x="4219100" y="4565000"/>
            <a:ext cx="3815407" cy="223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287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EB59AB-3A45-4487-B4CB-36E98DB2B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92" t="20703" r="65871" b="14954"/>
          <a:stretch/>
        </p:blipFill>
        <p:spPr>
          <a:xfrm>
            <a:off x="2491712" y="4352561"/>
            <a:ext cx="2910797" cy="24458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CFE3C0-97FC-40A7-9D32-0425E11E3B69}"/>
              </a:ext>
            </a:extLst>
          </p:cNvPr>
          <p:cNvSpPr/>
          <p:nvPr/>
        </p:nvSpPr>
        <p:spPr>
          <a:xfrm>
            <a:off x="263524" y="0"/>
            <a:ext cx="11928475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BA08E-1478-4016-82A7-82ECDC12C5A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CECFF">
                    <a:lumMod val="9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CECFF">
                  <a:lumMod val="9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5E1409-F197-4168-A58C-C8DF6E8D7839}"/>
              </a:ext>
            </a:extLst>
          </p:cNvPr>
          <p:cNvSpPr txBox="1">
            <a:spLocks/>
          </p:cNvSpPr>
          <p:nvPr/>
        </p:nvSpPr>
        <p:spPr>
          <a:xfrm>
            <a:off x="781461" y="497312"/>
            <a:ext cx="10234449" cy="132556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9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Process</a:t>
            </a:r>
            <a:br>
              <a:rPr kumimoji="0" lang="en-US" sz="19200" b="0" i="0" u="none" strike="noStrike" kern="0" cap="none" spc="0" normalizeH="0" baseline="0" noProof="0" dirty="0">
                <a:ln>
                  <a:noFill/>
                </a:ln>
                <a:solidFill>
                  <a:srgbClr val="CCECFF">
                    <a:lumMod val="1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US" sz="19200" b="0" i="0" u="none" strike="noStrike" kern="0" cap="none" spc="0" normalizeH="0" baseline="0" noProof="0" dirty="0">
              <a:ln>
                <a:noFill/>
              </a:ln>
              <a:solidFill>
                <a:srgbClr val="CCECFF">
                  <a:lumMod val="10000"/>
                </a:srgbClr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069EF6-1DBB-48E1-9DE6-4B76A6BBB72B}"/>
              </a:ext>
            </a:extLst>
          </p:cNvPr>
          <p:cNvSpPr/>
          <p:nvPr/>
        </p:nvSpPr>
        <p:spPr>
          <a:xfrm>
            <a:off x="434101" y="1748677"/>
            <a:ext cx="11757899" cy="258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Feasibility Study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60032-AD1B-435B-8437-DA5EFC62E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22" t="21069" r="32363" b="11606"/>
          <a:stretch/>
        </p:blipFill>
        <p:spPr>
          <a:xfrm>
            <a:off x="4708867" y="1396445"/>
            <a:ext cx="3797014" cy="28423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6911C3-1AC7-4FD9-84DB-6E9467648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09" t="16877" r="27270" b="5608"/>
          <a:stretch/>
        </p:blipFill>
        <p:spPr>
          <a:xfrm>
            <a:off x="5565638" y="4333122"/>
            <a:ext cx="3248121" cy="2465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5C20AC-EAA1-4E2C-B444-DE7F80F18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93" y="3287184"/>
            <a:ext cx="1969957" cy="2344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B0A7FB-7152-49F3-A497-0C89360C64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53" t="18879" r="30436" b="11225"/>
          <a:stretch/>
        </p:blipFill>
        <p:spPr>
          <a:xfrm>
            <a:off x="8866713" y="2686655"/>
            <a:ext cx="3201676" cy="23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31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64E8E3-4884-4631-BD69-12748584D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3" t="22213" r="33839" b="25679"/>
          <a:stretch/>
        </p:blipFill>
        <p:spPr>
          <a:xfrm>
            <a:off x="89763" y="3358658"/>
            <a:ext cx="4026042" cy="2431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EB59AB-3A45-4487-B4CB-36E98DB2B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92" t="20703" r="65871" b="14954"/>
          <a:stretch/>
        </p:blipFill>
        <p:spPr>
          <a:xfrm>
            <a:off x="4252107" y="1646594"/>
            <a:ext cx="3201982" cy="26904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CFE3C0-97FC-40A7-9D32-0425E11E3B69}"/>
              </a:ext>
            </a:extLst>
          </p:cNvPr>
          <p:cNvSpPr/>
          <p:nvPr/>
        </p:nvSpPr>
        <p:spPr>
          <a:xfrm>
            <a:off x="263524" y="0"/>
            <a:ext cx="11928475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BA08E-1478-4016-82A7-82ECDC12C5A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CECFF">
                    <a:lumMod val="9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CECFF">
                  <a:lumMod val="9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5E1409-F197-4168-A58C-C8DF6E8D7839}"/>
              </a:ext>
            </a:extLst>
          </p:cNvPr>
          <p:cNvSpPr txBox="1">
            <a:spLocks/>
          </p:cNvSpPr>
          <p:nvPr/>
        </p:nvSpPr>
        <p:spPr>
          <a:xfrm>
            <a:off x="781461" y="497312"/>
            <a:ext cx="10234449" cy="132556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9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Process</a:t>
            </a:r>
            <a:br>
              <a:rPr kumimoji="0" lang="en-US" sz="19200" b="0" i="0" u="none" strike="noStrike" kern="0" cap="none" spc="0" normalizeH="0" baseline="0" noProof="0" dirty="0">
                <a:ln>
                  <a:noFill/>
                </a:ln>
                <a:solidFill>
                  <a:srgbClr val="CCECFF">
                    <a:lumMod val="1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US" sz="19200" b="0" i="0" u="none" strike="noStrike" kern="0" cap="none" spc="0" normalizeH="0" baseline="0" noProof="0" dirty="0">
              <a:ln>
                <a:noFill/>
              </a:ln>
              <a:solidFill>
                <a:srgbClr val="CCECFF">
                  <a:lumMod val="10000"/>
                </a:srgbClr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069EF6-1DBB-48E1-9DE6-4B76A6BBB72B}"/>
              </a:ext>
            </a:extLst>
          </p:cNvPr>
          <p:cNvSpPr/>
          <p:nvPr/>
        </p:nvSpPr>
        <p:spPr>
          <a:xfrm>
            <a:off x="434101" y="1748677"/>
            <a:ext cx="11757899" cy="258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Feasibility Study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D6DC60-EEE1-4F7C-8485-C876432F28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14" t="16242" r="33011" b="31549"/>
          <a:stretch/>
        </p:blipFill>
        <p:spPr>
          <a:xfrm>
            <a:off x="4194054" y="4539833"/>
            <a:ext cx="3815407" cy="2235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620B59-EACC-44D8-8F69-9E58AB8B2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88" y="2486457"/>
            <a:ext cx="4424913" cy="258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107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FE3C0-97FC-40A7-9D32-0425E11E3B69}"/>
              </a:ext>
            </a:extLst>
          </p:cNvPr>
          <p:cNvSpPr/>
          <p:nvPr/>
        </p:nvSpPr>
        <p:spPr>
          <a:xfrm>
            <a:off x="263524" y="0"/>
            <a:ext cx="11928475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BA08E-1478-4016-82A7-82ECDC12C5A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CECFF">
                    <a:lumMod val="9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CECFF">
                  <a:lumMod val="9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5E1409-F197-4168-A58C-C8DF6E8D7839}"/>
              </a:ext>
            </a:extLst>
          </p:cNvPr>
          <p:cNvSpPr txBox="1">
            <a:spLocks/>
          </p:cNvSpPr>
          <p:nvPr/>
        </p:nvSpPr>
        <p:spPr>
          <a:xfrm>
            <a:off x="865351" y="684579"/>
            <a:ext cx="10234449" cy="132556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9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Minneapolis, MN</a:t>
            </a:r>
            <a:br>
              <a:rPr kumimoji="0" lang="en-US" sz="19200" b="0" i="0" u="none" strike="noStrike" kern="0" cap="none" spc="0" normalizeH="0" baseline="0" noProof="0" dirty="0">
                <a:ln>
                  <a:noFill/>
                </a:ln>
                <a:solidFill>
                  <a:srgbClr val="CCECFF">
                    <a:lumMod val="1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US" sz="19200" b="0" i="0" u="none" strike="noStrike" kern="0" cap="none" spc="0" normalizeH="0" baseline="0" noProof="0" dirty="0">
              <a:ln>
                <a:noFill/>
              </a:ln>
              <a:solidFill>
                <a:srgbClr val="CCECFF">
                  <a:lumMod val="10000"/>
                </a:srgbClr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069EF6-1DBB-48E1-9DE6-4B76A6BBB72B}"/>
              </a:ext>
            </a:extLst>
          </p:cNvPr>
          <p:cNvSpPr/>
          <p:nvPr/>
        </p:nvSpPr>
        <p:spPr>
          <a:xfrm>
            <a:off x="865351" y="2283702"/>
            <a:ext cx="11757899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History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Asset Management Program Goals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8D29CF-D48A-4333-ADFB-2180CBE57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58" t="27797" r="62362" b="29389"/>
          <a:stretch/>
        </p:blipFill>
        <p:spPr>
          <a:xfrm>
            <a:off x="9347201" y="2086918"/>
            <a:ext cx="2354426" cy="2134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3B5A93-8EC5-41F2-91C6-9C00E4D3A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80" t="45839" r="24862" b="15544"/>
          <a:stretch/>
        </p:blipFill>
        <p:spPr>
          <a:xfrm>
            <a:off x="6367245" y="4487926"/>
            <a:ext cx="2457975" cy="211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91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FE3C0-97FC-40A7-9D32-0425E11E3B69}"/>
              </a:ext>
            </a:extLst>
          </p:cNvPr>
          <p:cNvSpPr/>
          <p:nvPr/>
        </p:nvSpPr>
        <p:spPr>
          <a:xfrm>
            <a:off x="263524" y="0"/>
            <a:ext cx="11928475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BA08E-1478-4016-82A7-82ECDC12C5A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CECFF">
                    <a:lumMod val="9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CECFF">
                  <a:lumMod val="9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5E1409-F197-4168-A58C-C8DF6E8D7839}"/>
              </a:ext>
            </a:extLst>
          </p:cNvPr>
          <p:cNvSpPr txBox="1">
            <a:spLocks/>
          </p:cNvSpPr>
          <p:nvPr/>
        </p:nvSpPr>
        <p:spPr>
          <a:xfrm>
            <a:off x="859449" y="761530"/>
            <a:ext cx="10234449" cy="132556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9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Potential Barriers &amp; Issues</a:t>
            </a:r>
            <a:br>
              <a:rPr kumimoji="0" lang="en-US" sz="19200" b="0" i="0" u="none" strike="noStrike" kern="0" cap="none" spc="0" normalizeH="0" baseline="0" noProof="0" dirty="0">
                <a:ln>
                  <a:noFill/>
                </a:ln>
                <a:solidFill>
                  <a:srgbClr val="CCECFF">
                    <a:lumMod val="1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US" sz="19200" b="0" i="0" u="none" strike="noStrike" kern="0" cap="none" spc="0" normalizeH="0" baseline="0" noProof="0" dirty="0">
              <a:ln>
                <a:noFill/>
              </a:ln>
              <a:solidFill>
                <a:srgbClr val="CCECFF">
                  <a:lumMod val="10000"/>
                </a:srgbClr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069EF6-1DBB-48E1-9DE6-4B76A6BBB72B}"/>
              </a:ext>
            </a:extLst>
          </p:cNvPr>
          <p:cNvSpPr/>
          <p:nvPr/>
        </p:nvSpPr>
        <p:spPr>
          <a:xfrm>
            <a:off x="865351" y="2283702"/>
            <a:ext cx="11757899" cy="258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D4419-2E61-4934-B63B-700314461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777" y="5671367"/>
            <a:ext cx="917967" cy="9179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AEF9BC-3E21-4565-AAB6-93BB82C3778E}"/>
              </a:ext>
            </a:extLst>
          </p:cNvPr>
          <p:cNvSpPr/>
          <p:nvPr/>
        </p:nvSpPr>
        <p:spPr>
          <a:xfrm>
            <a:off x="859447" y="2204839"/>
            <a:ext cx="10736623" cy="316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Inadequate public outreach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Fails after feasibility phase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Perceived as moving target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C1B03C-28FC-4871-9C9F-5C6B5A2F7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55" t="20561" r="33394" b="19863"/>
          <a:stretch/>
        </p:blipFill>
        <p:spPr>
          <a:xfrm>
            <a:off x="7226072" y="1684266"/>
            <a:ext cx="3741869" cy="2588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239BA3-D5AA-4D1B-9CC8-02D79F717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60" t="20688" r="31758" b="11479"/>
          <a:stretch/>
        </p:blipFill>
        <p:spPr>
          <a:xfrm>
            <a:off x="8370413" y="3760936"/>
            <a:ext cx="3739248" cy="2793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D553E0-C22F-407B-ABBC-CE23FFC471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6" t="53843" r="21560" b="22276"/>
          <a:stretch/>
        </p:blipFill>
        <p:spPr>
          <a:xfrm>
            <a:off x="193947" y="4742080"/>
            <a:ext cx="4184195" cy="7159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C11DE8-D025-4416-8429-66D7128EAD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82" t="28564" r="39174" b="45191"/>
          <a:stretch/>
        </p:blipFill>
        <p:spPr>
          <a:xfrm>
            <a:off x="193947" y="5686602"/>
            <a:ext cx="2818701" cy="758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F3B5DD-FB36-45D1-8DEF-46A3D4C984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50" t="27053" r="24319" b="41474"/>
          <a:stretch/>
        </p:blipFill>
        <p:spPr>
          <a:xfrm>
            <a:off x="4786739" y="4740844"/>
            <a:ext cx="2882041" cy="7159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322DB0-A0AE-4CD7-BDFE-D5EF4F0991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50" t="35082" r="28440" b="39007"/>
          <a:stretch/>
        </p:blipFill>
        <p:spPr>
          <a:xfrm>
            <a:off x="4786739" y="5735723"/>
            <a:ext cx="3259545" cy="70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28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98730-C5E0-498F-BE23-7E6007A0F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1814" y="1295390"/>
            <a:ext cx="4684240" cy="107289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700" dirty="0"/>
              <a:t>Next Steps &amp; Opportunities for Collaboration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46B785E4-9F06-4914-A659-80FA7AD16039}"/>
              </a:ext>
            </a:extLst>
          </p:cNvPr>
          <p:cNvSpPr txBox="1"/>
          <p:nvPr/>
        </p:nvSpPr>
        <p:spPr>
          <a:xfrm>
            <a:off x="4106230" y="104813"/>
            <a:ext cx="8198557" cy="6200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Join us for the 3</a:t>
            </a:r>
            <a:r>
              <a:rPr lang="en-US" sz="3200" baseline="30000" dirty="0"/>
              <a:t>rd</a:t>
            </a:r>
            <a:r>
              <a:rPr lang="en-US" sz="3200" dirty="0"/>
              <a:t> Webinar in our Series: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accent4">
                    <a:lumMod val="75000"/>
                  </a:schemeClr>
                </a:solidFill>
              </a:rPr>
              <a:t>Technology &amp; IWAM</a:t>
            </a:r>
          </a:p>
          <a:p>
            <a:pPr lvl="1"/>
            <a:r>
              <a:rPr lang="en-US" sz="3000" dirty="0">
                <a:solidFill>
                  <a:schemeClr val="accent4">
                    <a:lumMod val="75000"/>
                  </a:schemeClr>
                </a:solidFill>
              </a:rPr>
              <a:t>	Thursday, April 11th, 10:30-12:00pm EST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/>
          </a:p>
          <a:p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Please contact us to continue this discussion: 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accent4">
                    <a:lumMod val="75000"/>
                  </a:schemeClr>
                </a:solidFill>
              </a:rPr>
              <a:t>Your take Financing &amp; IWAM?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accent4">
                    <a:lumMod val="75000"/>
                  </a:schemeClr>
                </a:solidFill>
              </a:rPr>
              <a:t>Lit review suggestions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accent4">
                    <a:lumMod val="75000"/>
                  </a:schemeClr>
                </a:solidFill>
              </a:rPr>
              <a:t>Who else should we contact?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chemeClr val="accent4">
                    <a:lumMod val="75000"/>
                  </a:schemeClr>
                </a:solidFill>
              </a:rPr>
              <a:t>Pilot community suggestions</a:t>
            </a:r>
          </a:p>
          <a:p>
            <a:pPr lvl="1"/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285750" indent="-285750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500" dirty="0"/>
          </a:p>
        </p:txBody>
      </p:sp>
      <p:pic>
        <p:nvPicPr>
          <p:cNvPr id="6" name="Picture 2" descr="Image result for green infrastructure detroit">
            <a:extLst>
              <a:ext uri="{FF2B5EF4-FFF2-40B4-BE49-F238E27FC236}">
                <a16:creationId xmlns:a16="http://schemas.microsoft.com/office/drawing/2014/main" id="{35A79195-EA4D-49E9-8DE3-65D81FE7A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8" y="3205201"/>
            <a:ext cx="4252634" cy="2686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3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199" y="3132559"/>
            <a:ext cx="10744200" cy="954107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9F5C6-76C4-4962-A413-7EBC658F09D1}"/>
              </a:ext>
            </a:extLst>
          </p:cNvPr>
          <p:cNvSpPr txBox="1"/>
          <p:nvPr/>
        </p:nvSpPr>
        <p:spPr>
          <a:xfrm>
            <a:off x="3924570" y="6222322"/>
            <a:ext cx="434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Monday, March 18</a:t>
            </a:r>
            <a:r>
              <a:rPr lang="en-US" sz="2800" baseline="30000" dirty="0"/>
              <a:t>th</a:t>
            </a:r>
            <a:r>
              <a:rPr lang="en-US" sz="2800" dirty="0"/>
              <a:t>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25DFF-DFC7-4914-B8CB-AF2EB242B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532" y="0"/>
            <a:ext cx="7500936" cy="2130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EAC0E5-4EEB-450D-884B-265B7F3841D4}"/>
              </a:ext>
            </a:extLst>
          </p:cNvPr>
          <p:cNvSpPr txBox="1"/>
          <p:nvPr/>
        </p:nvSpPr>
        <p:spPr>
          <a:xfrm>
            <a:off x="-239701" y="4400304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Visit  </a:t>
            </a:r>
            <a:r>
              <a:rPr lang="en-US" sz="2800" dirty="0">
                <a:hlinkClick r:id="rId3"/>
              </a:rPr>
              <a:t>https://www.glc.org/work/iwam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or </a:t>
            </a:r>
          </a:p>
          <a:p>
            <a:pPr algn="ctr"/>
            <a:r>
              <a:rPr lang="en-US" sz="2800" dirty="0"/>
              <a:t>Contact Dan Gold </a:t>
            </a:r>
            <a:r>
              <a:rPr lang="en-US" sz="2800" dirty="0">
                <a:hlinkClick r:id="rId4"/>
              </a:rPr>
              <a:t>dgold@glc.org</a:t>
            </a:r>
            <a:r>
              <a:rPr lang="en-US" sz="2800" dirty="0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717D24F-8F9A-4D30-AFE4-199FB1A2310C}"/>
              </a:ext>
            </a:extLst>
          </p:cNvPr>
          <p:cNvSpPr txBox="1">
            <a:spLocks/>
          </p:cNvSpPr>
          <p:nvPr/>
        </p:nvSpPr>
        <p:spPr>
          <a:xfrm>
            <a:off x="134112" y="2113752"/>
            <a:ext cx="11923776" cy="865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Integrated Water Asset Management </a:t>
            </a:r>
          </a:p>
        </p:txBody>
      </p:sp>
    </p:spTree>
    <p:extLst>
      <p:ext uri="{BB962C8B-B14F-4D97-AF65-F5344CB8AC3E}">
        <p14:creationId xmlns:p14="http://schemas.microsoft.com/office/powerpoint/2010/main" val="10310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98730-C5E0-498F-BE23-7E6007A0F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292" y="261556"/>
            <a:ext cx="9541867" cy="9818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300" dirty="0"/>
              <a:t>Defining IWAM: What Do We Mean By “Integrated”?  </a:t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46B785E4-9F06-4914-A659-80FA7AD16039}"/>
              </a:ext>
            </a:extLst>
          </p:cNvPr>
          <p:cNvSpPr txBox="1"/>
          <p:nvPr/>
        </p:nvSpPr>
        <p:spPr>
          <a:xfrm>
            <a:off x="562582" y="433252"/>
            <a:ext cx="5074909" cy="1602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000" dirty="0"/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500" u="sng" dirty="0"/>
              <a:t>Locally: Across Siloed Sectors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8193D16F-9738-4F55-AB38-AC7878706939}"/>
              </a:ext>
            </a:extLst>
          </p:cNvPr>
          <p:cNvSpPr txBox="1"/>
          <p:nvPr/>
        </p:nvSpPr>
        <p:spPr>
          <a:xfrm>
            <a:off x="6365972" y="1349566"/>
            <a:ext cx="6450673" cy="981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500" u="sng" dirty="0"/>
              <a:t>Regionally: Across Political Boundaries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dirty="0"/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500" dirty="0"/>
          </a:p>
        </p:txBody>
      </p:sp>
      <p:pic>
        <p:nvPicPr>
          <p:cNvPr id="7" name="Graphic 6" descr="Rain">
            <a:extLst>
              <a:ext uri="{FF2B5EF4-FFF2-40B4-BE49-F238E27FC236}">
                <a16:creationId xmlns:a16="http://schemas.microsoft.com/office/drawing/2014/main" id="{906231D9-AA2F-461B-9089-0ED18E25D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99532" y="1967137"/>
            <a:ext cx="1301076" cy="1301076"/>
          </a:xfrm>
          <a:prstGeom prst="rect">
            <a:avLst/>
          </a:prstGeom>
        </p:spPr>
      </p:pic>
      <p:pic>
        <p:nvPicPr>
          <p:cNvPr id="9" name="Graphic 8" descr="Cell Tower">
            <a:extLst>
              <a:ext uri="{FF2B5EF4-FFF2-40B4-BE49-F238E27FC236}">
                <a16:creationId xmlns:a16="http://schemas.microsoft.com/office/drawing/2014/main" id="{290B0AA7-C428-4533-95AA-B7EB0E800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8782" y="4367826"/>
            <a:ext cx="91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23E0BA-AE07-439C-AE53-02DCCCE0BD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09" y="2160475"/>
            <a:ext cx="1419560" cy="9144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EA66E1-58D2-4830-A12E-DC055650F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2360" y="2605685"/>
            <a:ext cx="1301076" cy="1208650"/>
          </a:xfrm>
          <a:prstGeom prst="rect">
            <a:avLst/>
          </a:prstGeom>
        </p:spPr>
      </p:pic>
      <p:pic>
        <p:nvPicPr>
          <p:cNvPr id="17" name="Graphic 16" descr="Flower">
            <a:extLst>
              <a:ext uri="{FF2B5EF4-FFF2-40B4-BE49-F238E27FC236}">
                <a16:creationId xmlns:a16="http://schemas.microsoft.com/office/drawing/2014/main" id="{1C44BAE0-88A9-41C9-BEBF-68678ED8D1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44937" y="2617675"/>
            <a:ext cx="1068351" cy="1068351"/>
          </a:xfrm>
          <a:prstGeom prst="rect">
            <a:avLst/>
          </a:prstGeom>
        </p:spPr>
      </p:pic>
      <p:pic>
        <p:nvPicPr>
          <p:cNvPr id="19" name="Graphic 18" descr="Car">
            <a:extLst>
              <a:ext uri="{FF2B5EF4-FFF2-40B4-BE49-F238E27FC236}">
                <a16:creationId xmlns:a16="http://schemas.microsoft.com/office/drawing/2014/main" id="{F154496B-4B86-4C8C-B129-5E7F738593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2582" y="4564190"/>
            <a:ext cx="1313834" cy="13138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1FA8EB-FDA3-4106-AAD4-F238C732FC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6133" y="4613315"/>
            <a:ext cx="1065652" cy="926654"/>
          </a:xfrm>
          <a:prstGeom prst="rect">
            <a:avLst/>
          </a:prstGeom>
        </p:spPr>
      </p:pic>
      <p:sp>
        <p:nvSpPr>
          <p:cNvPr id="22" name="TextBox 7">
            <a:extLst>
              <a:ext uri="{FF2B5EF4-FFF2-40B4-BE49-F238E27FC236}">
                <a16:creationId xmlns:a16="http://schemas.microsoft.com/office/drawing/2014/main" id="{13897C7B-DE4B-44F4-971A-FD07621F27D7}"/>
              </a:ext>
            </a:extLst>
          </p:cNvPr>
          <p:cNvSpPr txBox="1"/>
          <p:nvPr/>
        </p:nvSpPr>
        <p:spPr>
          <a:xfrm>
            <a:off x="95490" y="3334449"/>
            <a:ext cx="1494536" cy="607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600" dirty="0">
                <a:solidFill>
                  <a:srgbClr val="355D20"/>
                </a:solidFill>
              </a:rPr>
              <a:t>Drinking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dirty="0"/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500" dirty="0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265B880D-2FD3-45E2-8E35-76E341AD9F44}"/>
              </a:ext>
            </a:extLst>
          </p:cNvPr>
          <p:cNvSpPr txBox="1"/>
          <p:nvPr/>
        </p:nvSpPr>
        <p:spPr>
          <a:xfrm>
            <a:off x="3322643" y="3387248"/>
            <a:ext cx="1301077" cy="540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600" dirty="0">
                <a:solidFill>
                  <a:srgbClr val="355D20"/>
                </a:solidFill>
              </a:rPr>
              <a:t>Storm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dirty="0"/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500" dirty="0"/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6219201-DEC5-49F8-B7CD-4B0BB6AD4198}"/>
              </a:ext>
            </a:extLst>
          </p:cNvPr>
          <p:cNvSpPr txBox="1"/>
          <p:nvPr/>
        </p:nvSpPr>
        <p:spPr>
          <a:xfrm>
            <a:off x="1841635" y="2458411"/>
            <a:ext cx="1301077" cy="540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600" dirty="0">
                <a:solidFill>
                  <a:srgbClr val="355D20"/>
                </a:solidFill>
              </a:rPr>
              <a:t>Waste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dirty="0"/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500" dirty="0"/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3DAE197E-0418-49FB-A709-816DCA192C67}"/>
              </a:ext>
            </a:extLst>
          </p:cNvPr>
          <p:cNvSpPr txBox="1"/>
          <p:nvPr/>
        </p:nvSpPr>
        <p:spPr>
          <a:xfrm>
            <a:off x="4414356" y="2331403"/>
            <a:ext cx="1951616" cy="774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600" dirty="0">
                <a:solidFill>
                  <a:srgbClr val="355D20"/>
                </a:solidFill>
              </a:rPr>
              <a:t>Green Infra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dirty="0"/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500" dirty="0"/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ACF7AA85-3061-42F7-A289-ED994076A3F2}"/>
              </a:ext>
            </a:extLst>
          </p:cNvPr>
          <p:cNvSpPr txBox="1"/>
          <p:nvPr/>
        </p:nvSpPr>
        <p:spPr>
          <a:xfrm>
            <a:off x="67609" y="4489322"/>
            <a:ext cx="2473485" cy="1026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600" dirty="0">
                <a:solidFill>
                  <a:srgbClr val="355D20"/>
                </a:solidFill>
              </a:rPr>
              <a:t>Transportation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dirty="0"/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500" dirty="0"/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72A435C2-7AF7-48DF-AFD2-E94F5E761A91}"/>
              </a:ext>
            </a:extLst>
          </p:cNvPr>
          <p:cNvSpPr txBox="1"/>
          <p:nvPr/>
        </p:nvSpPr>
        <p:spPr>
          <a:xfrm>
            <a:off x="2216044" y="5423551"/>
            <a:ext cx="2564231" cy="817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800" dirty="0">
                <a:solidFill>
                  <a:srgbClr val="355D20"/>
                </a:solidFill>
              </a:rPr>
              <a:t>Communication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dirty="0"/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500" dirty="0"/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91DB49A0-AF05-47E5-89FA-38E2E51E16D3}"/>
              </a:ext>
            </a:extLst>
          </p:cNvPr>
          <p:cNvSpPr txBox="1"/>
          <p:nvPr/>
        </p:nvSpPr>
        <p:spPr>
          <a:xfrm>
            <a:off x="4898420" y="4465048"/>
            <a:ext cx="1301077" cy="540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600" dirty="0">
                <a:solidFill>
                  <a:srgbClr val="355D20"/>
                </a:solidFill>
              </a:rPr>
              <a:t>Energy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dirty="0"/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E29C9-8545-4059-8FBE-08A07C58FE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3223" y="2036045"/>
            <a:ext cx="525442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" grpId="0"/>
      <p:bldP spid="22" grpId="0"/>
      <p:bldP spid="23" grpId="0"/>
      <p:bldP spid="25" grpId="0"/>
      <p:bldP spid="26" grpId="0"/>
      <p:bldP spid="27" grpId="0"/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98730-C5E0-498F-BE23-7E6007A0F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292" y="261556"/>
            <a:ext cx="9541867" cy="83381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300" dirty="0"/>
              <a:t>The Need for Dedicated Asset Management Financing </a:t>
            </a:r>
            <a:br>
              <a:rPr lang="en-US" sz="3300" dirty="0"/>
            </a:br>
            <a:endParaRPr lang="en-US" sz="3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DE66C-64A4-412B-B054-6AFB86EA5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1" y="1527810"/>
            <a:ext cx="6036139" cy="3507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48F2B1-7338-46E2-9929-4B127CE60C99}"/>
              </a:ext>
            </a:extLst>
          </p:cNvPr>
          <p:cNvSpPr txBox="1"/>
          <p:nvPr/>
        </p:nvSpPr>
        <p:spPr>
          <a:xfrm>
            <a:off x="59861" y="5145524"/>
            <a:ext cx="546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*US EPA’s 5 Core Questions for Asset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0D98A2-4106-490E-A586-FDCB3E891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768" y="1257181"/>
            <a:ext cx="5929372" cy="41961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7D28D3C-8249-48F3-B612-1104EC43BB36}"/>
              </a:ext>
            </a:extLst>
          </p:cNvPr>
          <p:cNvSpPr/>
          <p:nvPr/>
        </p:nvSpPr>
        <p:spPr>
          <a:xfrm>
            <a:off x="59860" y="1890022"/>
            <a:ext cx="1626065" cy="1200150"/>
          </a:xfrm>
          <a:prstGeom prst="ellipse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E15A0-38FD-4007-8C9A-D6A7DAC695D8}"/>
              </a:ext>
            </a:extLst>
          </p:cNvPr>
          <p:cNvSpPr txBox="1"/>
          <p:nvPr/>
        </p:nvSpPr>
        <p:spPr>
          <a:xfrm>
            <a:off x="6202769" y="5514856"/>
            <a:ext cx="546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*Great Lakes Commission (2017)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BAE4F3B-5475-4F39-8818-882DD342FE07}"/>
              </a:ext>
            </a:extLst>
          </p:cNvPr>
          <p:cNvSpPr/>
          <p:nvPr/>
        </p:nvSpPr>
        <p:spPr>
          <a:xfrm>
            <a:off x="326560" y="3945374"/>
            <a:ext cx="1626065" cy="1200150"/>
          </a:xfrm>
          <a:prstGeom prst="ellipse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173" y="1781302"/>
            <a:ext cx="3952787" cy="18501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00" dirty="0"/>
              <a:t>Panelist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3371" y="376689"/>
            <a:ext cx="6910570" cy="6939776"/>
          </a:xfrm>
        </p:spPr>
        <p:txBody>
          <a:bodyPr>
            <a:normAutofit/>
          </a:bodyPr>
          <a:lstStyle/>
          <a:p>
            <a:pPr marL="45720" lvl="0" indent="0">
              <a:lnSpc>
                <a:spcPct val="90000"/>
              </a:lnSpc>
              <a:buNone/>
            </a:pPr>
            <a:r>
              <a:rPr lang="en-US" sz="2400" b="1" dirty="0">
                <a:solidFill>
                  <a:schemeClr val="tx1"/>
                </a:solidFill>
              </a:rPr>
              <a:t>Jeff Hughes, </a:t>
            </a:r>
            <a:r>
              <a:rPr lang="en-US" sz="2400" b="1" i="1" dirty="0">
                <a:solidFill>
                  <a:schemeClr val="tx1"/>
                </a:solidFill>
              </a:rPr>
              <a:t>Environmental Finance Center, UNC Chapel Hill</a:t>
            </a:r>
          </a:p>
          <a:p>
            <a:pPr lvl="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Rate Setting and Asset Management </a:t>
            </a:r>
          </a:p>
          <a:p>
            <a:pPr marL="45720" lvl="0" indent="0">
              <a:lnSpc>
                <a:spcPct val="90000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45720" lv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b="1" dirty="0">
                <a:solidFill>
                  <a:schemeClr val="tx1"/>
                </a:solidFill>
              </a:rPr>
              <a:t>Robert Boos, </a:t>
            </a:r>
            <a:r>
              <a:rPr lang="en-US" sz="2400" b="1" i="1" dirty="0">
                <a:solidFill>
                  <a:schemeClr val="tx1"/>
                </a:solidFill>
              </a:rPr>
              <a:t>PENNVEST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Funding Clean Water Projects </a:t>
            </a:r>
          </a:p>
          <a:p>
            <a:pPr marL="45720" lvl="0" indent="0">
              <a:lnSpc>
                <a:spcPct val="90000"/>
              </a:lnSpc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45720" lv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Mark Hoskins &amp; Jay Kessen, </a:t>
            </a:r>
            <a:r>
              <a:rPr lang="en-US" sz="2400" b="1" i="1" dirty="0">
                <a:solidFill>
                  <a:schemeClr val="tx1"/>
                </a:solidFill>
              </a:rPr>
              <a:t>Illinois DNR Office of Water Resources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Stormwater Utility Fees &amp; Asset Management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265E43-50F8-4A43-8DD4-A4EAD81AF0C5}"/>
              </a:ext>
            </a:extLst>
          </p:cNvPr>
          <p:cNvGrpSpPr/>
          <p:nvPr/>
        </p:nvGrpSpPr>
        <p:grpSpPr>
          <a:xfrm>
            <a:off x="4015615" y="259369"/>
            <a:ext cx="758960" cy="815608"/>
            <a:chOff x="4508391" y="613421"/>
            <a:chExt cx="685684" cy="81560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D17AFB-8DCF-4B46-9004-76124613FEB9}"/>
                </a:ext>
              </a:extLst>
            </p:cNvPr>
            <p:cNvSpPr txBox="1"/>
            <p:nvPr/>
          </p:nvSpPr>
          <p:spPr>
            <a:xfrm>
              <a:off x="4615070" y="613421"/>
              <a:ext cx="57900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700" b="1" dirty="0">
                  <a:solidFill>
                    <a:srgbClr val="355D20"/>
                  </a:solidFill>
                  <a:latin typeface="Berlin Sans FB Demi" panose="020E0802020502020306" pitchFamily="34" charset="0"/>
                </a:rPr>
                <a:t>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6ECC414-B739-4650-A35A-C67A26CC4B9B}"/>
                </a:ext>
              </a:extLst>
            </p:cNvPr>
            <p:cNvSpPr/>
            <p:nvPr/>
          </p:nvSpPr>
          <p:spPr>
            <a:xfrm>
              <a:off x="4508391" y="795222"/>
              <a:ext cx="579005" cy="560495"/>
            </a:xfrm>
            <a:prstGeom prst="ellipse">
              <a:avLst/>
            </a:prstGeom>
            <a:noFill/>
            <a:ln w="76200">
              <a:solidFill>
                <a:srgbClr val="355D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A6A3277-4489-4747-BDA5-ECFA169C687D}"/>
              </a:ext>
            </a:extLst>
          </p:cNvPr>
          <p:cNvGrpSpPr/>
          <p:nvPr/>
        </p:nvGrpSpPr>
        <p:grpSpPr>
          <a:xfrm>
            <a:off x="4059113" y="2082006"/>
            <a:ext cx="683158" cy="815608"/>
            <a:chOff x="4508389" y="2582616"/>
            <a:chExt cx="617201" cy="8156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6057DA-D3C4-46E6-9219-1F264DC98F63}"/>
                </a:ext>
              </a:extLst>
            </p:cNvPr>
            <p:cNvSpPr txBox="1"/>
            <p:nvPr/>
          </p:nvSpPr>
          <p:spPr>
            <a:xfrm>
              <a:off x="4546585" y="2582616"/>
              <a:ext cx="57900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700" b="1" dirty="0">
                  <a:solidFill>
                    <a:srgbClr val="355D20"/>
                  </a:solidFill>
                  <a:latin typeface="Berlin Sans FB Demi" panose="020E0802020502020306" pitchFamily="34" charset="0"/>
                </a:rPr>
                <a:t>2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1BAE9F3-DBF8-4A32-B0E4-F60032030AA7}"/>
                </a:ext>
              </a:extLst>
            </p:cNvPr>
            <p:cNvSpPr/>
            <p:nvPr/>
          </p:nvSpPr>
          <p:spPr>
            <a:xfrm>
              <a:off x="4508389" y="2761869"/>
              <a:ext cx="579005" cy="560495"/>
            </a:xfrm>
            <a:prstGeom prst="ellipse">
              <a:avLst/>
            </a:prstGeom>
            <a:noFill/>
            <a:ln w="76200">
              <a:solidFill>
                <a:srgbClr val="355D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6DFE7D-BC57-4160-9E5C-33BCE9CED718}"/>
              </a:ext>
            </a:extLst>
          </p:cNvPr>
          <p:cNvGrpSpPr/>
          <p:nvPr/>
        </p:nvGrpSpPr>
        <p:grpSpPr>
          <a:xfrm>
            <a:off x="4061111" y="3960386"/>
            <a:ext cx="664580" cy="815608"/>
            <a:chOff x="4508503" y="4686373"/>
            <a:chExt cx="600417" cy="81560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FFF1645-C017-46A3-999F-A7FC9366D2CB}"/>
                </a:ext>
              </a:extLst>
            </p:cNvPr>
            <p:cNvSpPr/>
            <p:nvPr/>
          </p:nvSpPr>
          <p:spPr>
            <a:xfrm>
              <a:off x="4508503" y="4813930"/>
              <a:ext cx="579005" cy="560495"/>
            </a:xfrm>
            <a:prstGeom prst="ellipse">
              <a:avLst/>
            </a:prstGeom>
            <a:noFill/>
            <a:ln w="76200">
              <a:solidFill>
                <a:srgbClr val="355D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16D06C-4670-4910-9894-D14FB98B05EC}"/>
                </a:ext>
              </a:extLst>
            </p:cNvPr>
            <p:cNvSpPr txBox="1"/>
            <p:nvPr/>
          </p:nvSpPr>
          <p:spPr>
            <a:xfrm>
              <a:off x="4529915" y="4686373"/>
              <a:ext cx="579005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700" b="1" dirty="0">
                  <a:solidFill>
                    <a:srgbClr val="355D20"/>
                  </a:solidFill>
                  <a:latin typeface="Eras Demi ITC" panose="020B08050305040208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311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07988"/>
            <a:ext cx="9144000" cy="147002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</a:rPr>
              <a:t>Rate Setting and Asset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657" y="2295512"/>
            <a:ext cx="8686800" cy="32766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dirty="0"/>
              <a:t>Jeff Hughes, Director</a:t>
            </a:r>
          </a:p>
          <a:p>
            <a:pPr algn="r"/>
            <a:r>
              <a:rPr lang="en-US" dirty="0"/>
              <a:t>Environmental Finance Center</a:t>
            </a:r>
          </a:p>
          <a:p>
            <a:pPr algn="r"/>
            <a:r>
              <a:rPr lang="en-US" dirty="0"/>
              <a:t>School of Government</a:t>
            </a:r>
          </a:p>
          <a:p>
            <a:pPr algn="r"/>
            <a:r>
              <a:rPr lang="en-US" dirty="0"/>
              <a:t>University of North Carolina </a:t>
            </a:r>
          </a:p>
          <a:p>
            <a:pPr algn="r"/>
            <a:r>
              <a:rPr lang="en-US" dirty="0"/>
              <a:t>(919) 843-4956</a:t>
            </a:r>
          </a:p>
          <a:p>
            <a:pPr algn="r"/>
            <a:r>
              <a:rPr lang="en-US" dirty="0"/>
              <a:t>jhughes@sog.unc.edu</a:t>
            </a:r>
          </a:p>
          <a:p>
            <a:pPr algn="r"/>
            <a:r>
              <a:rPr lang="en-US" dirty="0"/>
              <a:t>www.efc.unc.edu</a:t>
            </a:r>
          </a:p>
        </p:txBody>
      </p:sp>
      <p:pic>
        <p:nvPicPr>
          <p:cNvPr id="11" name="Picture 2" descr="Image result for raindrop vector imag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86" b="98309" l="3595" r="328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710" r="64959"/>
          <a:stretch/>
        </p:blipFill>
        <p:spPr bwMode="auto">
          <a:xfrm>
            <a:off x="6283052" y="5015303"/>
            <a:ext cx="857386" cy="96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raindrop vector imag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1" b="89852" l="9967" r="960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b="42711"/>
          <a:stretch/>
        </p:blipFill>
        <p:spPr bwMode="auto">
          <a:xfrm>
            <a:off x="5778807" y="3884568"/>
            <a:ext cx="850829" cy="108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raindrop vector imag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29" b="98732" l="65850" r="97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74" t="52413"/>
          <a:stretch/>
        </p:blipFill>
        <p:spPr bwMode="auto">
          <a:xfrm>
            <a:off x="5253366" y="2768302"/>
            <a:ext cx="790121" cy="87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raindrop vector imag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163" b="97886" l="30229" r="64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05" t="52805" r="34975"/>
          <a:stretch/>
        </p:blipFill>
        <p:spPr bwMode="auto">
          <a:xfrm>
            <a:off x="4864406" y="4392925"/>
            <a:ext cx="914400" cy="110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99" y="3404863"/>
            <a:ext cx="2290588" cy="22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92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59E6F3-71C9-49FC-841D-974C40CA5F38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9000" y="5425784"/>
            <a:ext cx="42056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prstClr val="black"/>
                </a:solidFill>
                <a:latin typeface="Brush Script MT" panose="03060802040406070304" pitchFamily="66" charset="0"/>
              </a:rPr>
              <a:t>How you pay for it matters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553202" y="1358062"/>
            <a:ext cx="3872753" cy="4370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1588">
              <a:buClr>
                <a:srgbClr val="4F81BD">
                  <a:lumMod val="60000"/>
                  <a:lumOff val="40000"/>
                </a:srgbClr>
              </a:buClr>
              <a:buNone/>
              <a:defRPr/>
            </a:pPr>
            <a:r>
              <a:rPr lang="en-US" sz="2400" i="1" dirty="0">
                <a:solidFill>
                  <a:prstClr val="black"/>
                </a:solidFill>
                <a:latin typeface="Arial"/>
              </a:rPr>
              <a:t>Supporting fair, effective, and financially sustainable delivery of environmental programs through: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Applied Research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Program Design and Evaluation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Teaching and Outreach</a:t>
            </a:r>
            <a:endParaRPr lang="en-US" sz="1400" dirty="0">
              <a:solidFill>
                <a:prstClr val="black"/>
              </a:solidFill>
              <a:latin typeface="Arial"/>
            </a:endParaRP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Advising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Policy Analysis</a:t>
            </a:r>
          </a:p>
          <a:p>
            <a:pPr>
              <a:buClr>
                <a:srgbClr val="4F81BD">
                  <a:lumMod val="60000"/>
                  <a:lumOff val="40000"/>
                </a:srgbClr>
              </a:buClr>
              <a:defRPr/>
            </a:pPr>
            <a:endParaRPr lang="en-US" sz="28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01" y="309132"/>
            <a:ext cx="7408671" cy="808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88" y="1460203"/>
            <a:ext cx="4513518" cy="361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70388"/>
      </p:ext>
    </p:extLst>
  </p:cSld>
  <p:clrMapOvr>
    <a:masterClrMapping/>
  </p:clrMapOvr>
  <p:transition>
    <p:fade/>
  </p:transition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ainting presentation (widescreen).potx" id="{7D8F5DB3-F878-46D5-AF2D-2DD5B7369221}" vid="{9251DF30-C224-466C-9BFA-3064FAD55731}"/>
    </a:ext>
  </a:extLst>
</a:theme>
</file>

<file path=ppt/theme/theme2.xml><?xml version="1.0" encoding="utf-8"?>
<a:theme xmlns:a="http://schemas.openxmlformats.org/drawingml/2006/main" name="2_EFC N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ockwell and Tw Cen MT">
      <a:majorFont>
        <a:latin typeface="Rockwell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ghes Research Deans Presentation 2.26" id="{BCD0604E-AE8A-4E39-B1F0-B64664DAE826}" vid="{DBDCC48A-F578-46F9-8180-303AA9E4384A}"/>
    </a:ext>
  </a:extLst>
</a:theme>
</file>

<file path=ppt/theme/theme3.xml><?xml version="1.0" encoding="utf-8"?>
<a:theme xmlns:a="http://schemas.openxmlformats.org/drawingml/2006/main" name="Currency">
  <a:themeElements>
    <a:clrScheme name="Currency">
      <a:dk1>
        <a:sysClr val="windowText" lastClr="000000"/>
      </a:dk1>
      <a:lt1>
        <a:sysClr val="window" lastClr="FFFFFF"/>
      </a:lt1>
      <a:dk2>
        <a:srgbClr val="4A606E"/>
      </a:dk2>
      <a:lt2>
        <a:srgbClr val="D1E1E3"/>
      </a:lt2>
      <a:accent1>
        <a:srgbClr val="79B5B0"/>
      </a:accent1>
      <a:accent2>
        <a:srgbClr val="B4BC4C"/>
      </a:accent2>
      <a:accent3>
        <a:srgbClr val="B77851"/>
      </a:accent3>
      <a:accent4>
        <a:srgbClr val="776A5B"/>
      </a:accent4>
      <a:accent5>
        <a:srgbClr val="B6AD76"/>
      </a:accent5>
      <a:accent6>
        <a:srgbClr val="95AEB1"/>
      </a:accent6>
      <a:hlink>
        <a:srgbClr val="3ECCED"/>
      </a:hlink>
      <a:folHlink>
        <a:srgbClr val="2C6C93"/>
      </a:folHlink>
    </a:clrScheme>
    <a:fontScheme name="Currency">
      <a:majorFont>
        <a:latin typeface="Constantia"/>
        <a:ea typeface=""/>
        <a:cs typeface=""/>
        <a:font script="Jpan" typeface="HGS明朝E"/>
        <a:font script="Hang" typeface="맑은 고딕"/>
        <a:font script="Hans" typeface="华文楷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S明朝E"/>
        <a:font script="Hang" typeface="맑은 고딕"/>
        <a:font script="Hans" typeface="华文楷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10000"/>
              </a:schemeClr>
            </a:gs>
            <a:gs pos="47500">
              <a:schemeClr val="phClr">
                <a:tint val="35000"/>
                <a:satMod val="110000"/>
              </a:schemeClr>
            </a:gs>
            <a:gs pos="58500">
              <a:schemeClr val="phClr">
                <a:tint val="35000"/>
                <a:satMod val="110000"/>
              </a:schemeClr>
            </a:gs>
            <a:gs pos="100000">
              <a:schemeClr val="phClr">
                <a:tint val="8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2000"/>
                <a:satMod val="105000"/>
              </a:schemeClr>
            </a:gs>
            <a:gs pos="47500">
              <a:schemeClr val="phClr">
                <a:shade val="89000"/>
                <a:satMod val="105000"/>
              </a:schemeClr>
            </a:gs>
            <a:gs pos="58500">
              <a:schemeClr val="phClr">
                <a:shade val="89000"/>
                <a:satMod val="105000"/>
              </a:schemeClr>
            </a:gs>
            <a:gs pos="100000">
              <a:schemeClr val="phClr">
                <a:shade val="52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60000" cap="flat" cmpd="thickThin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5400000" algn="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38100" dir="54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84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50800" dist="63500" dir="5400000" algn="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840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20000"/>
                <a:satMod val="3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8000"/>
                <a:shade val="98000"/>
                <a:satMod val="120000"/>
              </a:schemeClr>
              <a:schemeClr val="phClr">
                <a:tint val="86000"/>
                <a:shade val="92000"/>
                <a:satMod val="150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6230</TotalTime>
  <Words>1336</Words>
  <Application>Microsoft Office PowerPoint</Application>
  <PresentationFormat>Widescreen</PresentationFormat>
  <Paragraphs>350</Paragraphs>
  <Slides>47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65" baseType="lpstr">
      <vt:lpstr>Arial</vt:lpstr>
      <vt:lpstr>Berlin Sans FB Demi</vt:lpstr>
      <vt:lpstr>Brush Script MT</vt:lpstr>
      <vt:lpstr>Calibri</vt:lpstr>
      <vt:lpstr>Constantia</vt:lpstr>
      <vt:lpstr>Eras Demi ITC</vt:lpstr>
      <vt:lpstr>Georgia</vt:lpstr>
      <vt:lpstr>Rockwell</vt:lpstr>
      <vt:lpstr>Tahoma</vt:lpstr>
      <vt:lpstr>Times</vt:lpstr>
      <vt:lpstr>Tw Cen MT</vt:lpstr>
      <vt:lpstr>Wingdings</vt:lpstr>
      <vt:lpstr>Wingdings 2</vt:lpstr>
      <vt:lpstr>Wingdings 3</vt:lpstr>
      <vt:lpstr>Ocean 16x9</vt:lpstr>
      <vt:lpstr>2_EFC New</vt:lpstr>
      <vt:lpstr>Currency</vt:lpstr>
      <vt:lpstr>1_Ripple</vt:lpstr>
      <vt:lpstr>Integrated Water Asset Management </vt:lpstr>
      <vt:lpstr>IWAM Webinar Agenda</vt:lpstr>
      <vt:lpstr>IWAM Project Overview:  Background </vt:lpstr>
      <vt:lpstr>IWAM Project Overview:  Tasks &amp; Outcomes </vt:lpstr>
      <vt:lpstr>Defining IWAM: What Do We Mean By “Integrated”?   </vt:lpstr>
      <vt:lpstr>The Need for Dedicated Asset Management Financing  </vt:lpstr>
      <vt:lpstr>Panelist Presentations</vt:lpstr>
      <vt:lpstr>Rate Setting and Asset Management</vt:lpstr>
      <vt:lpstr>PowerPoint Presentation</vt:lpstr>
      <vt:lpstr>Environmentalfinance.org</vt:lpstr>
      <vt:lpstr>Acknowledgements</vt:lpstr>
      <vt:lpstr>Rates Analysis and Tools</vt:lpstr>
      <vt:lpstr>Rates and Funding for Asset Management: Take-Aways</vt:lpstr>
      <vt:lpstr>Is Revenue Sufficient?</vt:lpstr>
      <vt:lpstr>What not including depreciation looks like (Wisconsin)</vt:lpstr>
      <vt:lpstr>PowerPoint Presentation</vt:lpstr>
      <vt:lpstr>Rate Challenges: Affordability https://efc.sog.unc.edu/resource/wisconsin-water-rates-dashboard </vt:lpstr>
      <vt:lpstr>Affordability</vt:lpstr>
      <vt:lpstr>Some Basic Rate Strategies</vt:lpstr>
      <vt:lpstr>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 &amp; Opportunities for Collaboration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Infrastructure Detroit</dc:title>
  <dc:creator>Dan Gold</dc:creator>
  <cp:lastModifiedBy>Dan Gold</cp:lastModifiedBy>
  <cp:revision>100</cp:revision>
  <dcterms:created xsi:type="dcterms:W3CDTF">2018-12-08T19:14:53Z</dcterms:created>
  <dcterms:modified xsi:type="dcterms:W3CDTF">2019-03-22T16:14:32Z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